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3"/>
  </p:notesMasterIdLst>
  <p:sldIdLst>
    <p:sldId id="256" r:id="rId2"/>
    <p:sldId id="259" r:id="rId3"/>
    <p:sldId id="299" r:id="rId4"/>
    <p:sldId id="300" r:id="rId5"/>
    <p:sldId id="296" r:id="rId6"/>
    <p:sldId id="301" r:id="rId7"/>
    <p:sldId id="302" r:id="rId8"/>
    <p:sldId id="303" r:id="rId9"/>
    <p:sldId id="304" r:id="rId10"/>
    <p:sldId id="317" r:id="rId11"/>
    <p:sldId id="297" r:id="rId12"/>
    <p:sldId id="298" r:id="rId13"/>
    <p:sldId id="305" r:id="rId14"/>
    <p:sldId id="306" r:id="rId15"/>
    <p:sldId id="308" r:id="rId16"/>
    <p:sldId id="307" r:id="rId17"/>
    <p:sldId id="314" r:id="rId18"/>
    <p:sldId id="315" r:id="rId19"/>
    <p:sldId id="316" r:id="rId20"/>
    <p:sldId id="309" r:id="rId21"/>
    <p:sldId id="318" r:id="rId22"/>
    <p:sldId id="319" r:id="rId23"/>
    <p:sldId id="320" r:id="rId24"/>
    <p:sldId id="310" r:id="rId25"/>
    <p:sldId id="330" r:id="rId26"/>
    <p:sldId id="321" r:id="rId27"/>
    <p:sldId id="323" r:id="rId28"/>
    <p:sldId id="322" r:id="rId29"/>
    <p:sldId id="324" r:id="rId30"/>
    <p:sldId id="311" r:id="rId31"/>
    <p:sldId id="325" r:id="rId32"/>
    <p:sldId id="326" r:id="rId33"/>
    <p:sldId id="327" r:id="rId34"/>
    <p:sldId id="312" r:id="rId35"/>
    <p:sldId id="335" r:id="rId36"/>
    <p:sldId id="328" r:id="rId37"/>
    <p:sldId id="329" r:id="rId38"/>
    <p:sldId id="336" r:id="rId39"/>
    <p:sldId id="313" r:id="rId40"/>
    <p:sldId id="331" r:id="rId41"/>
    <p:sldId id="340" r:id="rId42"/>
    <p:sldId id="339" r:id="rId43"/>
    <p:sldId id="341" r:id="rId44"/>
    <p:sldId id="342" r:id="rId45"/>
    <p:sldId id="344" r:id="rId46"/>
    <p:sldId id="345" r:id="rId47"/>
    <p:sldId id="346" r:id="rId48"/>
    <p:sldId id="349" r:id="rId49"/>
    <p:sldId id="351" r:id="rId50"/>
    <p:sldId id="352" r:id="rId51"/>
    <p:sldId id="353" r:id="rId52"/>
    <p:sldId id="354" r:id="rId53"/>
    <p:sldId id="355" r:id="rId54"/>
    <p:sldId id="357" r:id="rId55"/>
    <p:sldId id="356" r:id="rId56"/>
    <p:sldId id="358" r:id="rId57"/>
    <p:sldId id="359" r:id="rId58"/>
    <p:sldId id="360" r:id="rId59"/>
    <p:sldId id="361" r:id="rId60"/>
    <p:sldId id="362" r:id="rId61"/>
    <p:sldId id="363" r:id="rId62"/>
    <p:sldId id="332" r:id="rId63"/>
    <p:sldId id="338" r:id="rId64"/>
    <p:sldId id="364" r:id="rId65"/>
    <p:sldId id="365" r:id="rId66"/>
    <p:sldId id="337" r:id="rId67"/>
    <p:sldId id="343" r:id="rId68"/>
    <p:sldId id="347" r:id="rId69"/>
    <p:sldId id="348" r:id="rId70"/>
    <p:sldId id="334" r:id="rId71"/>
    <p:sldId id="294" r:id="rId7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ente" initials="" lastIdx="1" clrIdx="0"/>
  <p:cmAuthor id="1" name="Yuliya Kireeva" initials="YK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4790C9"/>
    <a:srgbClr val="468EC9"/>
    <a:srgbClr val="66FF99"/>
    <a:srgbClr val="0000CC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64" autoAdjust="0"/>
  </p:normalViewPr>
  <p:slideViewPr>
    <p:cSldViewPr>
      <p:cViewPr varScale="1">
        <p:scale>
          <a:sx n="107" d="100"/>
          <a:sy n="107" d="100"/>
        </p:scale>
        <p:origin x="17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25.07.2018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752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0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22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583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925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6129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8964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870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59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4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5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33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3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8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19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1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15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6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kataev@singularis-lab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leksey.alekseev@singularis-lab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post/331382/" TargetMode="External"/><Relationship Id="rId2" Type="http://schemas.openxmlformats.org/officeDocument/2006/relationships/hyperlink" Target="https://www.udemy.com/deep-learning-gans-and-variational-autoencod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indupuravinash/the-gan-zoo" TargetMode="External"/><Relationship Id="rId5" Type="http://schemas.openxmlformats.org/officeDocument/2006/relationships/hyperlink" Target="https://experiments.withgoogle.com/collection/ai" TargetMode="External"/><Relationship Id="rId4" Type="http://schemas.openxmlformats.org/officeDocument/2006/relationships/hyperlink" Target="https://blog.keras.io/building-autoencoders-in-keras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kataev@singularis-lab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ksey.alekseev@singularis-lab.co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500198"/>
          </a:xfrm>
        </p:spPr>
        <p:txBody>
          <a:bodyPr/>
          <a:lstStyle/>
          <a:p>
            <a:r>
              <a:rPr lang="ru-RU" b="0" dirty="0" err="1"/>
              <a:t>Deep</a:t>
            </a:r>
            <a:r>
              <a:rPr lang="ru-RU" b="0" dirty="0"/>
              <a:t> </a:t>
            </a:r>
            <a:r>
              <a:rPr lang="ru-RU" b="0" dirty="0" err="1"/>
              <a:t>Learning</a:t>
            </a:r>
            <a:r>
              <a:rPr lang="ru-RU" b="0" dirty="0"/>
              <a:t> для генерации изображений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3933056"/>
            <a:ext cx="8496944" cy="206308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dirty="0"/>
              <a:t>Александр Катаев</a:t>
            </a:r>
          </a:p>
          <a:p>
            <a:pPr algn="r"/>
            <a:r>
              <a:rPr lang="en-US" dirty="0">
                <a:hlinkClick r:id="rId3"/>
              </a:rPr>
              <a:t>alexander.kataev@singularis-lab.com</a:t>
            </a:r>
            <a:endParaRPr lang="ru-RU" dirty="0"/>
          </a:p>
          <a:p>
            <a:pPr algn="r"/>
            <a:r>
              <a:rPr lang="ru-RU" dirty="0"/>
              <a:t>Алексей Алексеев</a:t>
            </a:r>
            <a:r>
              <a:rPr lang="en-US" dirty="0"/>
              <a:t> </a:t>
            </a:r>
          </a:p>
          <a:p>
            <a:pPr algn="r"/>
            <a:r>
              <a:rPr lang="en-US" dirty="0">
                <a:hlinkClick r:id="rId4"/>
              </a:rPr>
              <a:t>aleksey.alekseev@singularis-lab.com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ISI2018, </a:t>
            </a:r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2018, Нижний Новгород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6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ru-RU" dirty="0"/>
              <a:t>и </a:t>
            </a:r>
            <a:r>
              <a:rPr lang="en-US" dirty="0" err="1"/>
              <a:t>cov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596492" cy="432913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mean = </a:t>
            </a:r>
            <a:r>
              <a:rPr lang="en-US" b="1" dirty="0" err="1">
                <a:latin typeface="Consolas" panose="020B0609020204030204" pitchFamily="49" charset="0"/>
              </a:rPr>
              <a:t>Xk.mean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axis</a:t>
            </a:r>
            <a:r>
              <a:rPr lang="en-US" b="1" dirty="0">
                <a:latin typeface="Consolas" panose="020B0609020204030204" pitchFamily="49" charset="0"/>
              </a:rPr>
              <a:t>=0)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</a:rPr>
              <a:t>cov</a:t>
            </a:r>
            <a:r>
              <a:rPr lang="en-US" b="1" dirty="0">
                <a:latin typeface="Consolas" panose="020B0609020204030204" pitchFamily="49" charset="0"/>
              </a:rPr>
              <a:t>  = </a:t>
            </a:r>
            <a:r>
              <a:rPr lang="en-US" b="1" dirty="0" err="1">
                <a:latin typeface="Consolas" panose="020B0609020204030204" pitchFamily="49" charset="0"/>
              </a:rPr>
              <a:t>np.cov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Xk.T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57418C-42E1-4B1C-B7A7-50104D2C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15" y="3356992"/>
            <a:ext cx="2238375" cy="21526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5CD950-A8C9-49C9-8431-4B758ED16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805" y="3373923"/>
            <a:ext cx="22955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4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Генерируем!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432782"/>
            <a:ext cx="8596492" cy="48967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scipy.stats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multivariate_normal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mvn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…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class </a:t>
            </a:r>
            <a:r>
              <a:rPr lang="en-US" sz="2800" dirty="0" err="1">
                <a:latin typeface="Consolas" panose="020B0609020204030204" pitchFamily="49" charset="0"/>
              </a:rPr>
              <a:t>BayesClassifier</a:t>
            </a:r>
            <a:r>
              <a:rPr lang="en-US" sz="28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  </a:t>
            </a:r>
            <a:r>
              <a:rPr lang="ru-RU" sz="2800" dirty="0">
                <a:latin typeface="Consolas" panose="020B0609020204030204" pitchFamily="49" charset="0"/>
              </a:rPr>
              <a:t>…</a:t>
            </a:r>
            <a:endParaRPr lang="en-US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sample_given_y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2800" dirty="0">
                <a:latin typeface="Consolas" panose="020B0609020204030204" pitchFamily="49" charset="0"/>
              </a:rPr>
              <a:t>, y):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    g =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2800" dirty="0" err="1">
                <a:latin typeface="Consolas" panose="020B0609020204030204" pitchFamily="49" charset="0"/>
              </a:rPr>
              <a:t>.gaussians</a:t>
            </a:r>
            <a:r>
              <a:rPr lang="en-US" sz="2800" dirty="0">
                <a:latin typeface="Consolas" panose="020B0609020204030204" pitchFamily="49" charset="0"/>
              </a:rPr>
              <a:t>[y]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mvn.rvs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mean</a:t>
            </a:r>
            <a:r>
              <a:rPr lang="en-US" sz="2800" dirty="0">
                <a:latin typeface="Consolas" panose="020B0609020204030204" pitchFamily="49" charset="0"/>
              </a:rPr>
              <a:t>=g[</a:t>
            </a:r>
            <a:r>
              <a:rPr lang="en-US" sz="2800" dirty="0">
                <a:solidFill>
                  <a:srgbClr val="007E39"/>
                </a:solidFill>
                <a:latin typeface="Consolas" panose="020B0609020204030204" pitchFamily="49" charset="0"/>
              </a:rPr>
              <a:t>'m'</a:t>
            </a:r>
            <a:r>
              <a:rPr lang="en-US" sz="2800" dirty="0">
                <a:latin typeface="Consolas" panose="020B0609020204030204" pitchFamily="49" charset="0"/>
              </a:rPr>
              <a:t>], </a:t>
            </a:r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</a:rPr>
              <a:t>cov</a:t>
            </a:r>
            <a:r>
              <a:rPr lang="en-US" sz="2800" dirty="0">
                <a:latin typeface="Consolas" panose="020B0609020204030204" pitchFamily="49" charset="0"/>
              </a:rPr>
              <a:t>=g[</a:t>
            </a:r>
            <a:r>
              <a:rPr lang="en-US" sz="2800" dirty="0">
                <a:solidFill>
                  <a:srgbClr val="007E39"/>
                </a:solidFill>
                <a:latin typeface="Consolas" panose="020B0609020204030204" pitchFamily="49" charset="0"/>
              </a:rPr>
              <a:t>'c'</a:t>
            </a:r>
            <a:r>
              <a:rPr lang="en-US" sz="2800" dirty="0"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sz="2800" i="1" dirty="0">
                <a:latin typeface="Consolas" panose="020B0609020204030204" pitchFamily="49" charset="0"/>
              </a:rPr>
              <a:t># </a:t>
            </a:r>
            <a:r>
              <a:rPr lang="en-US" sz="2800" i="1" dirty="0" err="1">
                <a:latin typeface="Consolas" panose="020B0609020204030204" pitchFamily="49" charset="0"/>
              </a:rPr>
              <a:t>mvn.rvs</a:t>
            </a:r>
            <a:r>
              <a:rPr lang="en-US" sz="2800" i="1" dirty="0">
                <a:latin typeface="Consolas" panose="020B0609020204030204" pitchFamily="49" charset="0"/>
              </a:rPr>
              <a:t> – </a:t>
            </a:r>
            <a:r>
              <a:rPr lang="ru-RU" sz="2800" i="1" dirty="0">
                <a:latin typeface="Consolas" panose="020B0609020204030204" pitchFamily="49" charset="0"/>
              </a:rPr>
              <a:t>получить </a:t>
            </a:r>
            <a:r>
              <a:rPr lang="ru-RU" sz="2800" i="1" dirty="0" err="1">
                <a:latin typeface="Consolas" panose="020B0609020204030204" pitchFamily="49" charset="0"/>
              </a:rPr>
              <a:t>сэмпл</a:t>
            </a:r>
            <a:r>
              <a:rPr lang="ru-RU" sz="2800" i="1" dirty="0">
                <a:latin typeface="Consolas" panose="020B0609020204030204" pitchFamily="49" charset="0"/>
              </a:rPr>
              <a:t> из нормального распределения</a:t>
            </a:r>
            <a:endParaRPr lang="en-US" sz="28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Генерируем!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329130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x_train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y_train</a:t>
            </a:r>
            <a:r>
              <a:rPr lang="en-US" sz="2800" dirty="0">
                <a:latin typeface="Consolas" panose="020B0609020204030204" pitchFamily="49" charset="0"/>
              </a:rPr>
              <a:t>), (</a:t>
            </a:r>
            <a:r>
              <a:rPr lang="en-US" sz="2800" dirty="0" err="1">
                <a:latin typeface="Consolas" panose="020B0609020204030204" pitchFamily="49" charset="0"/>
              </a:rPr>
              <a:t>x_test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y_test</a:t>
            </a:r>
            <a:r>
              <a:rPr lang="en-US" sz="2800" dirty="0">
                <a:latin typeface="Consolas" panose="020B0609020204030204" pitchFamily="49" charset="0"/>
              </a:rPr>
              <a:t>) = </a:t>
            </a:r>
            <a:r>
              <a:rPr lang="en-US" sz="2800" dirty="0" err="1">
                <a:latin typeface="Consolas" panose="020B0609020204030204" pitchFamily="49" charset="0"/>
              </a:rPr>
              <a:t>mnist.load_data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latin typeface="Consolas" panose="020B0609020204030204" pitchFamily="49" charset="0"/>
              </a:rPr>
              <a:t>clf</a:t>
            </a:r>
            <a:r>
              <a:rPr lang="en-US" sz="2800" dirty="0">
                <a:latin typeface="Consolas" panose="020B0609020204030204" pitchFamily="49" charset="0"/>
              </a:rPr>
              <a:t> = </a:t>
            </a:r>
            <a:r>
              <a:rPr lang="en-US" sz="2800" dirty="0" err="1">
                <a:latin typeface="Consolas" panose="020B0609020204030204" pitchFamily="49" charset="0"/>
              </a:rPr>
              <a:t>BayesClassifier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latin typeface="Consolas" panose="020B0609020204030204" pitchFamily="49" charset="0"/>
              </a:rPr>
              <a:t>clf.fit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x_train.reshape</a:t>
            </a:r>
            <a:r>
              <a:rPr lang="en-US" sz="2800" dirty="0">
                <a:latin typeface="Consolas" panose="020B0609020204030204" pitchFamily="49" charset="0"/>
              </a:rPr>
              <a:t>(-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784</a:t>
            </a:r>
            <a:r>
              <a:rPr lang="en-US" sz="2800" dirty="0">
                <a:latin typeface="Consolas" panose="020B0609020204030204" pitchFamily="49" charset="0"/>
              </a:rPr>
              <a:t>),</a:t>
            </a:r>
            <a:r>
              <a:rPr lang="en-US" sz="2800" dirty="0" err="1">
                <a:latin typeface="Consolas" panose="020B0609020204030204" pitchFamily="49" charset="0"/>
              </a:rPr>
              <a:t>y_train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latin typeface="Consolas" panose="020B0609020204030204" pitchFamily="49" charset="0"/>
              </a:rPr>
              <a:t>sample=</a:t>
            </a:r>
            <a:r>
              <a:rPr lang="en-US" sz="2800" dirty="0" err="1">
                <a:latin typeface="Consolas" panose="020B0609020204030204" pitchFamily="49" charset="0"/>
              </a:rPr>
              <a:t>clf.sample_given_y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  <a:r>
              <a:rPr lang="en-US" sz="2800" dirty="0">
                <a:latin typeface="Consolas" panose="020B0609020204030204" pitchFamily="49" charset="0"/>
              </a:rPr>
              <a:t>).reshape(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28</a:t>
            </a:r>
            <a:r>
              <a:rPr lang="en-US" sz="2800" dirty="0"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28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latin typeface="Consolas" panose="020B0609020204030204" pitchFamily="49" charset="0"/>
              </a:rPr>
              <a:t>plt.imshow</a:t>
            </a:r>
            <a:r>
              <a:rPr lang="en-US" sz="2800" dirty="0">
                <a:latin typeface="Consolas" panose="020B0609020204030204" pitchFamily="49" charset="0"/>
              </a:rPr>
              <a:t>(sample,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cmap</a:t>
            </a:r>
            <a:r>
              <a:rPr lang="en-US" sz="2800" dirty="0"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007E39"/>
                </a:solidFill>
                <a:latin typeface="Consolas" panose="020B0609020204030204" pitchFamily="49" charset="0"/>
              </a:rPr>
              <a:t>'gray'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latin typeface="Consolas" panose="020B0609020204030204" pitchFamily="49" charset="0"/>
              </a:rPr>
              <a:t>plt.show</a:t>
            </a:r>
            <a:r>
              <a:rPr lang="en-US" sz="2800" dirty="0">
                <a:latin typeface="Consolas" panose="020B0609020204030204" pitchFamily="49" charset="0"/>
              </a:rPr>
              <a:t>()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endParaRPr lang="ru-RU" sz="2800" dirty="0">
              <a:latin typeface="Consolas" panose="020B06090202040302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38256" y="5804918"/>
            <a:ext cx="8715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Код примера: </a:t>
            </a:r>
            <a:r>
              <a:rPr lang="en-US" dirty="0"/>
              <a:t>https://gist.github.com/Kwentar/24b0cb4f8eb1eb6e44548c2cf8bcc5c7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0112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сгенерированных чисел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91ECBB-492B-4AC3-8EF0-D6A7D2AF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1744929"/>
            <a:ext cx="8388424" cy="403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если…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32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А что если одну цифру разные люди пишут по разному? </a:t>
            </a:r>
            <a:endParaRPr lang="en-US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pic>
        <p:nvPicPr>
          <p:cNvPr id="8194" name="Picture 2" descr="ÐÐ°ÑÑÐ¸Ð½ÐºÐ¸ Ð¿Ð¾ Ð·Ð°Ð¿ÑÐ¾ÑÑ Mnist diff tw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16832"/>
            <a:ext cx="4433947" cy="442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347864" y="1916832"/>
            <a:ext cx="504056" cy="5040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3347864" y="5013176"/>
            <a:ext cx="504056" cy="5040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3851920" y="2348880"/>
            <a:ext cx="432048" cy="43204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6030448" y="5886416"/>
            <a:ext cx="432048" cy="43204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0" y="2449197"/>
            <a:ext cx="1051811" cy="1051811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" y="4496788"/>
            <a:ext cx="1051811" cy="1123525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4496788"/>
            <a:ext cx="1053305" cy="1123525"/>
          </a:xfrm>
          <a:prstGeom prst="rect">
            <a:avLst/>
          </a:prstGeom>
          <a:ln w="57150">
            <a:solidFill>
              <a:schemeClr val="accent3"/>
            </a:solidFill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272" y="2069440"/>
            <a:ext cx="1053305" cy="1125121"/>
          </a:xfrm>
          <a:prstGeom prst="rect">
            <a:avLst/>
          </a:prstGeom>
          <a:ln w="57150">
            <a:solidFill>
              <a:schemeClr val="accent3"/>
            </a:solidFill>
          </a:ln>
        </p:spPr>
      </p:pic>
      <p:cxnSp>
        <p:nvCxnSpPr>
          <p:cNvPr id="16" name="Прямая соединительная линия 15"/>
          <p:cNvCxnSpPr/>
          <p:nvPr/>
        </p:nvCxnSpPr>
        <p:spPr>
          <a:xfrm flipH="1">
            <a:off x="1806973" y="1923975"/>
            <a:ext cx="1545653" cy="5040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H="1">
            <a:off x="1835696" y="2414446"/>
            <a:ext cx="1516930" cy="110366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H="1" flipV="1">
            <a:off x="1835696" y="4455390"/>
            <a:ext cx="1518592" cy="56096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H="1">
            <a:off x="1835696" y="5517233"/>
            <a:ext cx="1518592" cy="13666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6462496" y="4455390"/>
            <a:ext cx="1174317" cy="143102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H="1">
            <a:off x="6461362" y="5644378"/>
            <a:ext cx="1184006" cy="67013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>
            <a:off x="4283968" y="2031879"/>
            <a:ext cx="3281819" cy="32471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 flipV="1">
            <a:off x="4281587" y="2778634"/>
            <a:ext cx="3284200" cy="43434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9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Мультимодальное</a:t>
            </a:r>
            <a:r>
              <a:rPr lang="ru-RU" dirty="0"/>
              <a:t> распределение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754353"/>
            <a:ext cx="5004048" cy="3664817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996952"/>
            <a:ext cx="1053305" cy="1123525"/>
          </a:xfrm>
          <a:prstGeom prst="rect">
            <a:avLst/>
          </a:prstGeom>
          <a:ln w="57150">
            <a:solidFill>
              <a:schemeClr val="accent3"/>
            </a:solidFill>
          </a:ln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158199"/>
            <a:ext cx="1051811" cy="1123525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7453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Мультимодальное</a:t>
            </a:r>
            <a:r>
              <a:rPr lang="ru-RU" dirty="0"/>
              <a:t> распределение</a:t>
            </a:r>
            <a:endParaRPr lang="en-US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467352" y="1700808"/>
            <a:ext cx="8462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GMM – Gaussian Mixture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Реализация: заменить </a:t>
            </a:r>
            <a:r>
              <a:rPr lang="en-US" sz="3200" dirty="0" err="1">
                <a:latin typeface="Consolas" panose="020B0609020204030204" pitchFamily="49" charset="0"/>
              </a:rPr>
              <a:t>BayesClassifier</a:t>
            </a:r>
            <a:r>
              <a:rPr lang="ru-RU" sz="3200" dirty="0"/>
              <a:t> на </a:t>
            </a:r>
            <a:r>
              <a:rPr lang="en-US" sz="3200" dirty="0" err="1">
                <a:latin typeface="Consolas" panose="020B0609020204030204" pitchFamily="49" charset="0"/>
              </a:rPr>
              <a:t>BayesianGaussianMixture</a:t>
            </a:r>
            <a:r>
              <a:rPr lang="ru-RU" sz="3200" dirty="0"/>
              <a:t> из </a:t>
            </a:r>
            <a:r>
              <a:rPr lang="en-US" sz="3200" dirty="0" err="1">
                <a:latin typeface="Consolas" panose="020B0609020204030204" pitchFamily="49" charset="0"/>
              </a:rPr>
              <a:t>sklearn.mixture</a:t>
            </a:r>
            <a:endParaRPr lang="ru-RU" sz="32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+mj-lt"/>
              </a:rPr>
              <a:t>Обучается с помощью</a:t>
            </a:r>
            <a:r>
              <a:rPr lang="en-US" sz="3200" dirty="0">
                <a:latin typeface="+mj-lt"/>
              </a:rPr>
              <a:t> EM-</a:t>
            </a:r>
            <a:r>
              <a:rPr lang="ru-RU" sz="3200" dirty="0">
                <a:latin typeface="+mj-lt"/>
              </a:rPr>
              <a:t>алгоритма (</a:t>
            </a:r>
            <a:r>
              <a:rPr lang="en-US" sz="3200" i="1" dirty="0"/>
              <a:t>Expectation-maximization</a:t>
            </a:r>
            <a:r>
              <a:rPr lang="ru-RU" sz="3200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EM-</a:t>
            </a:r>
            <a:r>
              <a:rPr lang="ru-RU" sz="3200" dirty="0"/>
              <a:t>алгоритм подразумевает зависимость модели от </a:t>
            </a:r>
            <a:r>
              <a:rPr lang="ru-RU" sz="3200" b="1" dirty="0"/>
              <a:t>скрытых переменных </a:t>
            </a:r>
            <a:r>
              <a:rPr lang="en-US" sz="3200" b="1" dirty="0"/>
              <a:t>(latent variable)</a:t>
            </a:r>
            <a:endParaRPr lang="ru-RU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2777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Скрытые переменные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Обычно скрытую переменную обозначают </a:t>
            </a:r>
            <a:r>
              <a:rPr lang="en-US" dirty="0"/>
              <a:t>z</a:t>
            </a:r>
            <a:endParaRPr lang="ru-RU" dirty="0"/>
          </a:p>
          <a:p>
            <a:r>
              <a:rPr lang="ru-RU" dirty="0"/>
              <a:t>Если есть два кластера (в нашем примере моды), то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p(x) = p(z=1)p(</a:t>
            </a:r>
            <a:r>
              <a:rPr lang="en-US" dirty="0" err="1"/>
              <a:t>x|z</a:t>
            </a:r>
            <a:r>
              <a:rPr lang="en-US" dirty="0"/>
              <a:t>=1) + p(z=2)p(</a:t>
            </a:r>
            <a:r>
              <a:rPr lang="en-US" dirty="0" err="1"/>
              <a:t>x|z</a:t>
            </a:r>
            <a:r>
              <a:rPr lang="en-US" dirty="0"/>
              <a:t>=2)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x|z</a:t>
            </a:r>
            <a:r>
              <a:rPr lang="en-US" dirty="0"/>
              <a:t>) – </a:t>
            </a:r>
            <a:r>
              <a:rPr lang="ru-RU" dirty="0" err="1"/>
              <a:t>Гауссиана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p(z) – </a:t>
            </a:r>
            <a:r>
              <a:rPr lang="ru-RU" dirty="0"/>
              <a:t>дискретное распределение (вероятность что </a:t>
            </a:r>
            <a:r>
              <a:rPr lang="en-US" dirty="0"/>
              <a:t>x</a:t>
            </a:r>
            <a:r>
              <a:rPr lang="ru-RU" dirty="0"/>
              <a:t> относится к кластеру </a:t>
            </a:r>
            <a:r>
              <a:rPr lang="en-US" dirty="0"/>
              <a:t>z)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784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Мультимодальное</a:t>
            </a:r>
            <a:r>
              <a:rPr lang="ru-RU" dirty="0"/>
              <a:t> распределение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314253"/>
            <a:ext cx="6712793" cy="50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3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дальше?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19</a:t>
            </a:fld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14282" y="4077072"/>
            <a:ext cx="2174490" cy="10801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Bayesian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1741" y="2294197"/>
            <a:ext cx="2174490" cy="10801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EM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2869812" y="3537012"/>
            <a:ext cx="2602263" cy="10801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Variational</a:t>
            </a:r>
            <a:r>
              <a:rPr lang="en-US" sz="3600" dirty="0"/>
              <a:t> inference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869812" y="1601346"/>
            <a:ext cx="2602263" cy="108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Deep Learning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938892" y="2525824"/>
            <a:ext cx="3114800" cy="108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Variational</a:t>
            </a:r>
            <a:r>
              <a:rPr lang="en-US" sz="3600" dirty="0"/>
              <a:t> </a:t>
            </a:r>
            <a:r>
              <a:rPr lang="en-US" sz="3600" dirty="0" err="1"/>
              <a:t>Autoencoder</a:t>
            </a:r>
            <a:endParaRPr lang="en-US" sz="3600" dirty="0"/>
          </a:p>
        </p:txBody>
      </p:sp>
      <p:cxnSp>
        <p:nvCxnSpPr>
          <p:cNvPr id="13" name="Прямая со стрелкой 12"/>
          <p:cNvCxnSpPr>
            <a:stCxn id="8" idx="3"/>
          </p:cNvCxnSpPr>
          <p:nvPr/>
        </p:nvCxnSpPr>
        <p:spPr>
          <a:xfrm>
            <a:off x="2396231" y="2834257"/>
            <a:ext cx="473581" cy="10058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7" idx="3"/>
          </p:cNvCxnSpPr>
          <p:nvPr/>
        </p:nvCxnSpPr>
        <p:spPr>
          <a:xfrm flipV="1">
            <a:off x="2388772" y="4229863"/>
            <a:ext cx="474277" cy="3872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0" idx="3"/>
          </p:cNvCxnSpPr>
          <p:nvPr/>
        </p:nvCxnSpPr>
        <p:spPr>
          <a:xfrm>
            <a:off x="5472075" y="2141406"/>
            <a:ext cx="466817" cy="692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9" idx="3"/>
          </p:cNvCxnSpPr>
          <p:nvPr/>
        </p:nvCxnSpPr>
        <p:spPr>
          <a:xfrm flipV="1">
            <a:off x="5472075" y="3337169"/>
            <a:ext cx="466817" cy="7399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1308986" y="5972908"/>
            <a:ext cx="7866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https://www.udemy.com/deep-learning-gans-and-variational-autoencoders/</a:t>
            </a:r>
          </a:p>
        </p:txBody>
      </p:sp>
    </p:spTree>
    <p:extLst>
      <p:ext uri="{BB962C8B-B14F-4D97-AF65-F5344CB8AC3E}">
        <p14:creationId xmlns:p14="http://schemas.microsoft.com/office/powerpoint/2010/main" val="11035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472518" cy="43291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Робот Валера думает, что у него баг. </a:t>
            </a:r>
          </a:p>
          <a:p>
            <a:pPr marL="0" indent="0">
              <a:buNone/>
            </a:pPr>
            <a:r>
              <a:rPr lang="ru-RU" dirty="0"/>
              <a:t>Он сделал диагностику, и она показала положительный результат (баг есть). </a:t>
            </a:r>
          </a:p>
          <a:p>
            <a:pPr marL="0" indent="0">
              <a:buNone/>
            </a:pPr>
            <a:r>
              <a:rPr lang="ru-RU" b="1" dirty="0"/>
              <a:t>Точность диагностики – 99%.</a:t>
            </a:r>
          </a:p>
          <a:p>
            <a:pPr marL="0" indent="0">
              <a:buNone/>
            </a:pPr>
            <a:r>
              <a:rPr lang="ru-RU" dirty="0"/>
              <a:t>Такой баг встречается у каждого тысячного робота (</a:t>
            </a:r>
            <a:r>
              <a:rPr lang="ru-RU" b="1" dirty="0"/>
              <a:t>вероятность – 0.1%)</a:t>
            </a:r>
          </a:p>
          <a:p>
            <a:pPr marL="0" indent="0">
              <a:buNone/>
            </a:pPr>
            <a:r>
              <a:rPr lang="ru-RU" dirty="0"/>
              <a:t>Какова вероятность того, что у Валеры действительно есть баг?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3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Автоэнкодеры</a:t>
            </a:r>
            <a:r>
              <a:rPr lang="ru-RU" dirty="0"/>
              <a:t>, архитектура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20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62" y="1628800"/>
            <a:ext cx="5000625" cy="418147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737960" y="5917624"/>
            <a:ext cx="3157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https://habr.com/post/331382/</a:t>
            </a:r>
          </a:p>
        </p:txBody>
      </p:sp>
    </p:spTree>
    <p:extLst>
      <p:ext uri="{BB962C8B-B14F-4D97-AF65-F5344CB8AC3E}">
        <p14:creationId xmlns:p14="http://schemas.microsoft.com/office/powerpoint/2010/main" val="364708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Автоэнкодеры</a:t>
            </a:r>
            <a:r>
              <a:rPr lang="ru-RU" dirty="0"/>
              <a:t>, пример модели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21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1402412"/>
            <a:ext cx="932452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# </a:t>
            </a:r>
            <a:r>
              <a:rPr lang="en-US" sz="3200" dirty="0" err="1"/>
              <a:t>keras</a:t>
            </a:r>
            <a:r>
              <a:rPr lang="en-US" sz="3200" dirty="0"/>
              <a:t> code</a:t>
            </a:r>
          </a:p>
          <a:p>
            <a:r>
              <a:rPr lang="en-US" sz="3200" dirty="0" err="1"/>
              <a:t>encoding_dim</a:t>
            </a:r>
            <a:r>
              <a:rPr lang="en-US" sz="3200" dirty="0"/>
              <a:t> = 32</a:t>
            </a:r>
            <a:endParaRPr lang="ru-RU" sz="3200" dirty="0"/>
          </a:p>
          <a:p>
            <a:r>
              <a:rPr lang="en-US" sz="3200" dirty="0" err="1"/>
              <a:t>input_img</a:t>
            </a:r>
            <a:r>
              <a:rPr lang="en-US" sz="3200" dirty="0"/>
              <a:t> = Input(shape=(784,))</a:t>
            </a:r>
            <a:endParaRPr lang="ru-RU" sz="3200" dirty="0"/>
          </a:p>
          <a:p>
            <a:endParaRPr lang="en-US" sz="3200" dirty="0"/>
          </a:p>
          <a:p>
            <a:r>
              <a:rPr lang="en-US" sz="3200" b="1" dirty="0"/>
              <a:t>encoded = Dense(</a:t>
            </a:r>
            <a:r>
              <a:rPr lang="en-US" sz="3200" b="1" dirty="0" err="1"/>
              <a:t>encoding_dim</a:t>
            </a:r>
            <a:r>
              <a:rPr lang="en-US" sz="3200" b="1" dirty="0"/>
              <a:t>, </a:t>
            </a:r>
            <a:endParaRPr lang="ru-RU" sz="3200" b="1" dirty="0"/>
          </a:p>
          <a:p>
            <a:r>
              <a:rPr lang="ru-RU" sz="3200" b="1" dirty="0"/>
              <a:t>                                </a:t>
            </a:r>
            <a:r>
              <a:rPr lang="en-US" sz="3200" b="1" dirty="0"/>
              <a:t>activation='</a:t>
            </a:r>
            <a:r>
              <a:rPr lang="en-US" sz="3200" b="1" dirty="0" err="1"/>
              <a:t>relu</a:t>
            </a:r>
            <a:r>
              <a:rPr lang="en-US" sz="3200" b="1" dirty="0"/>
              <a:t>')(</a:t>
            </a:r>
            <a:r>
              <a:rPr lang="en-US" sz="3200" b="1" dirty="0" err="1"/>
              <a:t>input_img</a:t>
            </a:r>
            <a:r>
              <a:rPr lang="en-US" sz="3200" b="1" dirty="0"/>
              <a:t>)</a:t>
            </a:r>
            <a:endParaRPr lang="ru-RU" sz="3200" b="1" dirty="0"/>
          </a:p>
          <a:p>
            <a:endParaRPr lang="en-US" sz="3200" dirty="0"/>
          </a:p>
          <a:p>
            <a:r>
              <a:rPr lang="en-US" sz="3200" dirty="0"/>
              <a:t>decoded = Dense(784, activation='sigmoid')</a:t>
            </a:r>
            <a:r>
              <a:rPr lang="ru-RU" sz="3200" dirty="0"/>
              <a:t> </a:t>
            </a:r>
            <a:r>
              <a:rPr lang="en-US" sz="3200" dirty="0"/>
              <a:t>(encoded)</a:t>
            </a:r>
          </a:p>
          <a:p>
            <a:endParaRPr lang="en-US" sz="3200" dirty="0"/>
          </a:p>
          <a:p>
            <a:r>
              <a:rPr lang="en-US" sz="3200" dirty="0" err="1"/>
              <a:t>autoencoder</a:t>
            </a:r>
            <a:r>
              <a:rPr lang="en-US" sz="3200" dirty="0"/>
              <a:t> = Model(</a:t>
            </a:r>
            <a:r>
              <a:rPr lang="en-US" sz="3200" dirty="0" err="1"/>
              <a:t>input_img</a:t>
            </a:r>
            <a:r>
              <a:rPr lang="en-US" sz="3200" dirty="0"/>
              <a:t>, decoded)</a:t>
            </a:r>
          </a:p>
        </p:txBody>
      </p:sp>
    </p:spTree>
    <p:extLst>
      <p:ext uri="{BB962C8B-B14F-4D97-AF65-F5344CB8AC3E}">
        <p14:creationId xmlns:p14="http://schemas.microsoft.com/office/powerpoint/2010/main" val="392344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Автоэнкодеры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22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" y="2622429"/>
            <a:ext cx="9144000" cy="24601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0008" y="2125803"/>
            <a:ext cx="385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Исходные изображения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238858" y="4989561"/>
            <a:ext cx="499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Декодированные изображения</a:t>
            </a:r>
            <a:endParaRPr lang="en-US" sz="2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563888" y="5829189"/>
            <a:ext cx="5580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https://blog.keras.io/building-autoencoders-in-keras.html</a:t>
            </a:r>
          </a:p>
        </p:txBody>
      </p:sp>
    </p:spTree>
    <p:extLst>
      <p:ext uri="{BB962C8B-B14F-4D97-AF65-F5344CB8AC3E}">
        <p14:creationId xmlns:p14="http://schemas.microsoft.com/office/powerpoint/2010/main" val="291237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Автоэнкодеры</a:t>
            </a:r>
            <a:r>
              <a:rPr lang="ru-RU" dirty="0"/>
              <a:t>, проблемы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Код </a:t>
            </a:r>
            <a:r>
              <a:rPr lang="ru-RU" dirty="0" err="1"/>
              <a:t>автоэнкодера</a:t>
            </a:r>
            <a:r>
              <a:rPr lang="ru-RU" dirty="0"/>
              <a:t> – это </a:t>
            </a:r>
            <a:r>
              <a:rPr lang="en-US" dirty="0"/>
              <a:t>k-</a:t>
            </a:r>
            <a:r>
              <a:rPr lang="ru-RU" dirty="0"/>
              <a:t>мерное (в нашем случае </a:t>
            </a:r>
            <a:r>
              <a:rPr lang="en-US" dirty="0"/>
              <a:t>k=32)</a:t>
            </a:r>
            <a:r>
              <a:rPr lang="ru-RU" dirty="0"/>
              <a:t> пространство, каждое значение кода – параметр этого пространства.</a:t>
            </a:r>
          </a:p>
          <a:p>
            <a:r>
              <a:rPr lang="ru-RU" dirty="0"/>
              <a:t>Пространство называется пространство скрытых переменных (</a:t>
            </a:r>
            <a:r>
              <a:rPr lang="en-US" dirty="0"/>
              <a:t>latent space)</a:t>
            </a:r>
            <a:endParaRPr lang="ru-RU" dirty="0"/>
          </a:p>
          <a:p>
            <a:r>
              <a:rPr lang="ru-RU" dirty="0"/>
              <a:t>Параметры зависимы и непонятны </a:t>
            </a:r>
            <a:r>
              <a:rPr lang="en-US" dirty="0"/>
              <a:t>:(</a:t>
            </a:r>
          </a:p>
          <a:p>
            <a:r>
              <a:rPr lang="ru-RU" dirty="0"/>
              <a:t>Хотим контролировать пространство!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518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–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329130"/>
          </a:xfrm>
        </p:spPr>
        <p:txBody>
          <a:bodyPr>
            <a:noAutofit/>
          </a:bodyPr>
          <a:lstStyle/>
          <a:p>
            <a:r>
              <a:rPr lang="ru-RU" dirty="0"/>
              <a:t>«</a:t>
            </a:r>
            <a:r>
              <a:rPr lang="en-US" dirty="0" err="1"/>
              <a:t>Variational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— название отсылает нас к </a:t>
            </a:r>
            <a:r>
              <a:rPr lang="ru-RU" dirty="0" err="1"/>
              <a:t>байсовому</a:t>
            </a:r>
            <a:r>
              <a:rPr lang="ru-RU" dirty="0"/>
              <a:t> машинному обучению (не совсем то, что мы рассматривали в начале – много сложнее)</a:t>
            </a:r>
          </a:p>
          <a:p>
            <a:r>
              <a:rPr lang="en-US" dirty="0" err="1"/>
              <a:t>Variational</a:t>
            </a:r>
            <a:r>
              <a:rPr lang="en-US" dirty="0"/>
              <a:t> Inference – </a:t>
            </a:r>
            <a:r>
              <a:rPr lang="ru-RU" dirty="0"/>
              <a:t>в первом приближение расширение </a:t>
            </a:r>
            <a:r>
              <a:rPr lang="en-US" dirty="0"/>
              <a:t>EM</a:t>
            </a:r>
            <a:r>
              <a:rPr lang="ru-RU" dirty="0"/>
              <a:t> алгоритма (использовали в </a:t>
            </a:r>
            <a:r>
              <a:rPr lang="en-US" dirty="0"/>
              <a:t>GMM)</a:t>
            </a:r>
          </a:p>
          <a:p>
            <a:r>
              <a:rPr lang="en-US" dirty="0"/>
              <a:t>EM </a:t>
            </a:r>
            <a:r>
              <a:rPr lang="ru-RU" dirty="0"/>
              <a:t>дает нам приближенное вычисление параметров, а </a:t>
            </a:r>
            <a:r>
              <a:rPr lang="en-US" dirty="0"/>
              <a:t>VI – </a:t>
            </a:r>
            <a:r>
              <a:rPr lang="ru-RU" dirty="0"/>
              <a:t>их распределение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95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VAE, Latent space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25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18" y="1313231"/>
            <a:ext cx="5346551" cy="463593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529141" y="5874340"/>
            <a:ext cx="3157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https://habr.com/post/331552/</a:t>
            </a:r>
          </a:p>
        </p:txBody>
      </p:sp>
    </p:spTree>
    <p:extLst>
      <p:ext uri="{BB962C8B-B14F-4D97-AF65-F5344CB8AC3E}">
        <p14:creationId xmlns:p14="http://schemas.microsoft.com/office/powerpoint/2010/main" val="300145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–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26</a:t>
            </a:fld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755" y="1440297"/>
            <a:ext cx="5769542" cy="48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59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–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27</a:t>
            </a:fld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755" y="1440297"/>
            <a:ext cx="5769542" cy="4824436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3995936" y="5589240"/>
            <a:ext cx="720080" cy="3600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3995936" y="5589240"/>
            <a:ext cx="720080" cy="3600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32040" y="556032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q(z)</a:t>
            </a:r>
          </a:p>
        </p:txBody>
      </p:sp>
    </p:spTree>
    <p:extLst>
      <p:ext uri="{BB962C8B-B14F-4D97-AF65-F5344CB8AC3E}">
        <p14:creationId xmlns:p14="http://schemas.microsoft.com/office/powerpoint/2010/main" val="139481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VAE, encoder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51037" y="5673691"/>
            <a:ext cx="802432" cy="748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X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28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27584" y="2204864"/>
            <a:ext cx="720080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2393037" y="2684646"/>
            <a:ext cx="490692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3729102" y="2996952"/>
            <a:ext cx="365355" cy="160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Стрелка вправо 9"/>
          <p:cNvSpPr/>
          <p:nvPr/>
        </p:nvSpPr>
        <p:spPr>
          <a:xfrm>
            <a:off x="1754326" y="3661123"/>
            <a:ext cx="432048" cy="280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Стрелка вправо 10"/>
          <p:cNvSpPr/>
          <p:nvPr/>
        </p:nvSpPr>
        <p:spPr>
          <a:xfrm>
            <a:off x="3114136" y="3661123"/>
            <a:ext cx="432048" cy="280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577466" y="4776039"/>
            <a:ext cx="802432" cy="7486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q(z)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878" y="2655416"/>
            <a:ext cx="4096873" cy="2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13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VAE, decoder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0009" y="5565793"/>
            <a:ext cx="1028675" cy="4554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/>
              <a:t>hat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29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734307" y="2093407"/>
            <a:ext cx="720080" cy="3384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223811" y="2684875"/>
            <a:ext cx="490692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4838652" y="2981370"/>
            <a:ext cx="365355" cy="160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Стрелка вправо 9"/>
          <p:cNvSpPr/>
          <p:nvPr/>
        </p:nvSpPr>
        <p:spPr>
          <a:xfrm>
            <a:off x="5497885" y="3584840"/>
            <a:ext cx="432048" cy="280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Стрелка вправо 10"/>
          <p:cNvSpPr/>
          <p:nvPr/>
        </p:nvSpPr>
        <p:spPr>
          <a:xfrm>
            <a:off x="7065994" y="3624941"/>
            <a:ext cx="432048" cy="280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452409" y="1430322"/>
            <a:ext cx="4243044" cy="748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/>
              <a:t>Берем </a:t>
            </a:r>
            <a:r>
              <a:rPr lang="ru-RU" dirty="0" err="1"/>
              <a:t>сэмпл</a:t>
            </a:r>
            <a:r>
              <a:rPr lang="ru-RU" dirty="0"/>
              <a:t> </a:t>
            </a:r>
            <a:r>
              <a:rPr lang="en-US" dirty="0"/>
              <a:t>z </a:t>
            </a:r>
            <a:r>
              <a:rPr lang="ru-RU" dirty="0"/>
              <a:t>из </a:t>
            </a:r>
            <a:r>
              <a:rPr lang="en-US" dirty="0"/>
              <a:t>q(z)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6" y="2417388"/>
            <a:ext cx="4096873" cy="298904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838652" y="4747331"/>
            <a:ext cx="3465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4675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Разминка, решение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472518" cy="432913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Формула (теорема) Байеса: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9 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en-US" dirty="0"/>
                  <a:t>B – </a:t>
                </a:r>
                <a:r>
                  <a:rPr lang="ru-RU" dirty="0"/>
                  <a:t>это про баг</a:t>
                </a:r>
              </a:p>
              <a:p>
                <a:pPr marL="0" indent="0">
                  <a:buNone/>
                </a:pPr>
                <a:r>
                  <a:rPr lang="en-US" dirty="0"/>
                  <a:t>D – </a:t>
                </a:r>
                <a:r>
                  <a:rPr lang="ru-RU" dirty="0"/>
                  <a:t>это про диагностику</a:t>
                </a:r>
              </a:p>
              <a:p>
                <a:pPr marL="0" indent="0">
                  <a:buNone/>
                </a:pPr>
                <a:r>
                  <a:rPr lang="en-US" dirty="0"/>
                  <a:t>P(B) </a:t>
                </a:r>
                <a:r>
                  <a:rPr lang="ru-RU" dirty="0"/>
                  <a:t>– вероятность бага вообще, до теста, 0.001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P(D|B) – </a:t>
                </a:r>
                <a:r>
                  <a:rPr lang="ru-RU" dirty="0"/>
                  <a:t>точность диагностики, 0.99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P(D)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472518" cy="4329130"/>
              </a:xfrm>
              <a:blipFill>
                <a:blip r:embed="rId3"/>
                <a:stretch>
                  <a:fillRect l="-1799" t="-2958" r="-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962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 vs VAE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3291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Код обычного </a:t>
            </a:r>
            <a:r>
              <a:rPr lang="ru-RU" sz="2800" dirty="0" err="1"/>
              <a:t>автоэнкодера</a:t>
            </a:r>
            <a:r>
              <a:rPr lang="ru-RU" sz="2800" dirty="0"/>
              <a:t>:</a:t>
            </a:r>
          </a:p>
          <a:p>
            <a:pPr marL="0" indent="0">
              <a:buNone/>
            </a:pPr>
            <a:r>
              <a:rPr lang="en-US" sz="2800" b="1" dirty="0"/>
              <a:t>encoded = Dense(</a:t>
            </a:r>
            <a:r>
              <a:rPr lang="en-US" sz="2800" b="1" dirty="0" err="1"/>
              <a:t>encoding_dim</a:t>
            </a:r>
            <a:r>
              <a:rPr lang="en-US" sz="2800" b="1" dirty="0"/>
              <a:t>, </a:t>
            </a:r>
            <a:endParaRPr lang="ru-RU" sz="2800" b="1" dirty="0"/>
          </a:p>
          <a:p>
            <a:pPr marL="0" indent="0">
              <a:buNone/>
            </a:pPr>
            <a:r>
              <a:rPr lang="ru-RU" sz="2800" b="1" dirty="0"/>
              <a:t>                                </a:t>
            </a:r>
            <a:r>
              <a:rPr lang="en-US" sz="2800" b="1" dirty="0"/>
              <a:t>activation='</a:t>
            </a:r>
            <a:r>
              <a:rPr lang="en-US" sz="2800" b="1" dirty="0" err="1"/>
              <a:t>relu</a:t>
            </a:r>
            <a:r>
              <a:rPr lang="en-US" sz="2800" b="1" dirty="0"/>
              <a:t>')(</a:t>
            </a:r>
            <a:r>
              <a:rPr lang="en-US" sz="2800" b="1" dirty="0" err="1"/>
              <a:t>input_img</a:t>
            </a:r>
            <a:r>
              <a:rPr lang="en-US" sz="2800" b="1" dirty="0"/>
              <a:t>)</a:t>
            </a:r>
            <a:endParaRPr lang="ru-RU" sz="2800" b="1" dirty="0"/>
          </a:p>
          <a:p>
            <a:pPr marL="0" indent="0">
              <a:buNone/>
            </a:pPr>
            <a:endParaRPr lang="ru-RU" sz="2800" b="1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5137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 vs VAE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7879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2800" dirty="0"/>
              <a:t>Код вариационного, для визуализации </a:t>
            </a:r>
            <a:r>
              <a:rPr lang="en-US" sz="2800" b="1" dirty="0" err="1">
                <a:latin typeface="Consolas" panose="020B0609020204030204" pitchFamily="49" charset="0"/>
              </a:rPr>
              <a:t>latent_dim</a:t>
            </a:r>
            <a:r>
              <a:rPr lang="ru-RU" sz="2800" b="1" dirty="0">
                <a:latin typeface="Consolas" panose="020B0609020204030204" pitchFamily="49" charset="0"/>
              </a:rPr>
              <a:t> == 2</a:t>
            </a:r>
            <a:r>
              <a:rPr lang="ru-RU" sz="2800" dirty="0"/>
              <a:t>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b="1" dirty="0" err="1">
                <a:latin typeface="Consolas" panose="020B0609020204030204" pitchFamily="49" charset="0"/>
              </a:rPr>
              <a:t>z_mean</a:t>
            </a:r>
            <a:r>
              <a:rPr lang="en-US" sz="2800" b="1" dirty="0">
                <a:latin typeface="Consolas" panose="020B0609020204030204" pitchFamily="49" charset="0"/>
              </a:rPr>
              <a:t> = Dense(</a:t>
            </a:r>
            <a:r>
              <a:rPr lang="en-US" sz="2800" b="1" dirty="0" err="1">
                <a:latin typeface="Consolas" panose="020B0609020204030204" pitchFamily="49" charset="0"/>
              </a:rPr>
              <a:t>latent_dim</a:t>
            </a:r>
            <a:r>
              <a:rPr lang="en-US" sz="2800" b="1" dirty="0">
                <a:latin typeface="Consolas" panose="020B0609020204030204" pitchFamily="49" charset="0"/>
              </a:rPr>
              <a:t>)(h)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b="1" dirty="0" err="1">
                <a:latin typeface="Consolas" panose="020B0609020204030204" pitchFamily="49" charset="0"/>
              </a:rPr>
              <a:t>z_log_sigma</a:t>
            </a:r>
            <a:r>
              <a:rPr lang="en-US" sz="2800" b="1" dirty="0">
                <a:latin typeface="Consolas" panose="020B0609020204030204" pitchFamily="49" charset="0"/>
              </a:rPr>
              <a:t> = Dense(</a:t>
            </a:r>
            <a:r>
              <a:rPr lang="en-US" sz="2800" b="1" dirty="0" err="1">
                <a:latin typeface="Consolas" panose="020B0609020204030204" pitchFamily="49" charset="0"/>
              </a:rPr>
              <a:t>latent_dim</a:t>
            </a:r>
            <a:r>
              <a:rPr lang="en-US" sz="2800" b="1" dirty="0">
                <a:latin typeface="Consolas" panose="020B0609020204030204" pitchFamily="49" charset="0"/>
              </a:rPr>
              <a:t>)(h)</a:t>
            </a:r>
            <a:endParaRPr lang="ru-RU" sz="28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sampling(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z_mean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z_log_sigma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args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epsilon =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K.random_normal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(shape=(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batch_size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latent_dim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), mean=0.,</a:t>
            </a:r>
            <a:r>
              <a:rPr lang="ru-RU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epsilon_std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z_mean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K.exp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z_log_sigma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)*epsilon</a:t>
            </a:r>
            <a:endParaRPr lang="ru-RU" sz="2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 = Lambda(sampling,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output_shape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latent_dim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,))([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z_mean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z_log_sigma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])</a:t>
            </a:r>
            <a:endParaRPr lang="ru-RU" sz="2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31</a:t>
            </a:fld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6042333"/>
            <a:ext cx="10854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https://github.com/keras-team/keras/blob/master/examples/variational_autoencoder.py</a:t>
            </a:r>
          </a:p>
        </p:txBody>
      </p:sp>
    </p:spTree>
    <p:extLst>
      <p:ext uri="{BB962C8B-B14F-4D97-AF65-F5344CB8AC3E}">
        <p14:creationId xmlns:p14="http://schemas.microsoft.com/office/powerpoint/2010/main" val="3740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 vs VAE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7879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2800" dirty="0"/>
              <a:t>Код вариационного, для визуализации </a:t>
            </a:r>
            <a:r>
              <a:rPr lang="en-US" sz="2800" b="1" dirty="0" err="1">
                <a:latin typeface="Consolas" panose="020B0609020204030204" pitchFamily="49" charset="0"/>
              </a:rPr>
              <a:t>latent_dim</a:t>
            </a:r>
            <a:r>
              <a:rPr lang="ru-RU" sz="2800" b="1" dirty="0">
                <a:latin typeface="Consolas" panose="020B0609020204030204" pitchFamily="49" charset="0"/>
              </a:rPr>
              <a:t> == 2</a:t>
            </a:r>
            <a:r>
              <a:rPr lang="ru-RU" sz="2800" dirty="0"/>
              <a:t>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z_mean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Dense(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latent_dim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)(h)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z_log_sigma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Dense(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latent_dim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)(h)</a:t>
            </a:r>
            <a:endParaRPr lang="ru-RU" sz="2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en-US" sz="2800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sampling(</a:t>
            </a:r>
            <a:r>
              <a:rPr lang="en-US" sz="2800" dirty="0" err="1">
                <a:latin typeface="Consolas" panose="020B0609020204030204" pitchFamily="49" charset="0"/>
              </a:rPr>
              <a:t>args</a:t>
            </a:r>
            <a:r>
              <a:rPr lang="en-US" sz="28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</a:rPr>
              <a:t>z_mean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z_log_sigma</a:t>
            </a:r>
            <a:r>
              <a:rPr lang="en-US" sz="2800" dirty="0">
                <a:latin typeface="Consolas" panose="020B0609020204030204" pitchFamily="49" charset="0"/>
              </a:rPr>
              <a:t> = </a:t>
            </a:r>
            <a:r>
              <a:rPr lang="en-US" sz="2800" dirty="0" err="1">
                <a:latin typeface="Consolas" panose="020B0609020204030204" pitchFamily="49" charset="0"/>
              </a:rPr>
              <a:t>args</a:t>
            </a:r>
            <a:endParaRPr lang="en-US" sz="2800" dirty="0"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latin typeface="Consolas" panose="020B0609020204030204" pitchFamily="49" charset="0"/>
              </a:rPr>
              <a:t>    epsilon = </a:t>
            </a:r>
            <a:r>
              <a:rPr lang="en-US" sz="2800" dirty="0" err="1">
                <a:latin typeface="Consolas" panose="020B0609020204030204" pitchFamily="49" charset="0"/>
              </a:rPr>
              <a:t>K.random_normal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shape</a:t>
            </a:r>
            <a:r>
              <a:rPr lang="en-US" sz="2800" dirty="0">
                <a:latin typeface="Consolas" panose="020B0609020204030204" pitchFamily="49" charset="0"/>
              </a:rPr>
              <a:t>=(</a:t>
            </a:r>
            <a:r>
              <a:rPr lang="en-US" sz="2800" dirty="0" err="1">
                <a:latin typeface="Consolas" panose="020B0609020204030204" pitchFamily="49" charset="0"/>
              </a:rPr>
              <a:t>batch_size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latent_dim</a:t>
            </a:r>
            <a:r>
              <a:rPr lang="en-US" sz="2800" dirty="0">
                <a:latin typeface="Consolas" panose="020B0609020204030204" pitchFamily="49" charset="0"/>
              </a:rPr>
              <a:t>),</a:t>
            </a:r>
            <a:r>
              <a:rPr lang="ru-RU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</a:rPr>
              <a:t>mean</a:t>
            </a:r>
            <a:r>
              <a:rPr lang="en-US" sz="2800" dirty="0">
                <a:latin typeface="Consolas" panose="020B0609020204030204" pitchFamily="49" charset="0"/>
              </a:rPr>
              <a:t>=0.,</a:t>
            </a:r>
            <a:r>
              <a:rPr lang="ru-RU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nsolas" panose="020B0609020204030204" pitchFamily="49" charset="0"/>
              </a:rPr>
              <a:t>std</a:t>
            </a:r>
            <a:r>
              <a:rPr lang="en-US" sz="2800" dirty="0">
                <a:latin typeface="Consolas" panose="020B0609020204030204" pitchFamily="49" charset="0"/>
              </a:rPr>
              <a:t>=</a:t>
            </a:r>
            <a:r>
              <a:rPr lang="en-US" sz="2800" dirty="0" err="1">
                <a:latin typeface="Consolas" panose="020B0609020204030204" pitchFamily="49" charset="0"/>
              </a:rPr>
              <a:t>epsilon_std</a:t>
            </a:r>
            <a:r>
              <a:rPr lang="en-US" sz="2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latin typeface="Consolas" panose="020B0609020204030204" pitchFamily="49" charset="0"/>
              </a:rPr>
              <a:t>    return </a:t>
            </a:r>
            <a:r>
              <a:rPr lang="en-US" sz="2800" dirty="0" err="1">
                <a:latin typeface="Consolas" panose="020B0609020204030204" pitchFamily="49" charset="0"/>
              </a:rPr>
              <a:t>z_mean</a:t>
            </a:r>
            <a:r>
              <a:rPr lang="en-US" sz="2800" dirty="0">
                <a:latin typeface="Consolas" panose="020B0609020204030204" pitchFamily="49" charset="0"/>
              </a:rPr>
              <a:t> + </a:t>
            </a:r>
            <a:r>
              <a:rPr lang="en-US" sz="2800" dirty="0" err="1">
                <a:latin typeface="Consolas" panose="020B0609020204030204" pitchFamily="49" charset="0"/>
              </a:rPr>
              <a:t>K.exp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</a:rPr>
              <a:t>z_log_sigma</a:t>
            </a:r>
            <a:r>
              <a:rPr lang="en-US" sz="2800" dirty="0">
                <a:latin typeface="Consolas" panose="020B0609020204030204" pitchFamily="49" charset="0"/>
              </a:rPr>
              <a:t>)*epsilon</a:t>
            </a:r>
            <a:endParaRPr lang="ru-RU" sz="2800" dirty="0"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 = Lambda(sampling,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output_shape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latent_dim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,))([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z_mean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z_log_sigma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])</a:t>
            </a:r>
            <a:endParaRPr lang="ru-RU" sz="2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0423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 vs VAE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7879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2800" dirty="0"/>
              <a:t>Код вариационного, для визуализации </a:t>
            </a:r>
            <a:r>
              <a:rPr lang="en-US" sz="2800" b="1" dirty="0" err="1">
                <a:latin typeface="Consolas" panose="020B0609020204030204" pitchFamily="49" charset="0"/>
              </a:rPr>
              <a:t>latent_dim</a:t>
            </a:r>
            <a:r>
              <a:rPr lang="ru-RU" sz="2800" b="1" dirty="0">
                <a:latin typeface="Consolas" panose="020B0609020204030204" pitchFamily="49" charset="0"/>
              </a:rPr>
              <a:t> == 2</a:t>
            </a:r>
            <a:r>
              <a:rPr lang="ru-RU" sz="2800" dirty="0"/>
              <a:t>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z_mean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Dense(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latent_dim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)(h)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z_log_sigma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Dense(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latent_dim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)(h)</a:t>
            </a:r>
            <a:endParaRPr lang="ru-RU" sz="2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sampling(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z_mean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z_log_sigma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args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epsilon =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K.random_normal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(shape=(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batch_size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latent_dim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), mean=0.,</a:t>
            </a:r>
            <a:r>
              <a:rPr lang="ru-RU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epsilon_std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return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z_mean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K.exp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z_log_sigma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)*epsilon</a:t>
            </a:r>
            <a:endParaRPr lang="ru-RU" sz="2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800" dirty="0">
                <a:latin typeface="Consolas" panose="020B0609020204030204" pitchFamily="49" charset="0"/>
              </a:rPr>
              <a:t>z = Lambda(sampling, </a:t>
            </a:r>
            <a:r>
              <a:rPr lang="en-US" sz="2800" dirty="0" err="1">
                <a:latin typeface="Consolas" panose="020B0609020204030204" pitchFamily="49" charset="0"/>
              </a:rPr>
              <a:t>output_shape</a:t>
            </a:r>
            <a:r>
              <a:rPr lang="en-US" sz="2800" dirty="0">
                <a:latin typeface="Consolas" panose="020B0609020204030204" pitchFamily="49" charset="0"/>
              </a:rPr>
              <a:t>=(</a:t>
            </a:r>
            <a:r>
              <a:rPr lang="en-US" sz="2800" dirty="0" err="1">
                <a:latin typeface="Consolas" panose="020B0609020204030204" pitchFamily="49" charset="0"/>
              </a:rPr>
              <a:t>latent_dim</a:t>
            </a:r>
            <a:r>
              <a:rPr lang="en-US" sz="2800" dirty="0">
                <a:latin typeface="Consolas" panose="020B0609020204030204" pitchFamily="49" charset="0"/>
              </a:rPr>
              <a:t>,))([</a:t>
            </a:r>
            <a:r>
              <a:rPr lang="en-US" sz="2800" dirty="0" err="1">
                <a:latin typeface="Consolas" panose="020B0609020204030204" pitchFamily="49" charset="0"/>
              </a:rPr>
              <a:t>z_mean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z_log_sigma</a:t>
            </a:r>
            <a:r>
              <a:rPr lang="en-US" sz="2800" dirty="0">
                <a:latin typeface="Consolas" panose="020B0609020204030204" pitchFamily="49" charset="0"/>
              </a:rPr>
              <a:t>])</a:t>
            </a:r>
            <a:endParaRPr lang="ru-RU" sz="2800" dirty="0">
              <a:latin typeface="Consolas" panose="020B0609020204030204" pitchFamily="49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5394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85860"/>
            <a:ext cx="5524666" cy="50656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</a:t>
            </a:r>
            <a:r>
              <a:rPr lang="ru-RU" dirty="0"/>
              <a:t>, визуализация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565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</a:t>
            </a:r>
            <a:r>
              <a:rPr lang="ru-RU" dirty="0"/>
              <a:t>, визуализация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24" y="1285860"/>
            <a:ext cx="5854996" cy="4879164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616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093" y="1323385"/>
            <a:ext cx="5248892" cy="499055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</a:t>
            </a:r>
            <a:r>
              <a:rPr lang="ru-RU" dirty="0"/>
              <a:t>, визуализация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598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</a:t>
            </a:r>
            <a:r>
              <a:rPr lang="ru-RU" dirty="0"/>
              <a:t>, визуализация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37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19022"/>
            <a:ext cx="4750423" cy="4666985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30" y="2996952"/>
            <a:ext cx="1201670" cy="1201670"/>
          </a:xfrm>
        </p:spPr>
      </p:pic>
    </p:spTree>
    <p:extLst>
      <p:ext uri="{BB962C8B-B14F-4D97-AF65-F5344CB8AC3E}">
        <p14:creationId xmlns:p14="http://schemas.microsoft.com/office/powerpoint/2010/main" val="427435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(Generative Adversarial Networks )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38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1" y="1600201"/>
            <a:ext cx="8581538" cy="385293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545396" y="5925096"/>
            <a:ext cx="781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https://www.udemy.com/deep-learning-gans-and-variational-autoencoders/</a:t>
            </a:r>
          </a:p>
        </p:txBody>
      </p:sp>
    </p:spTree>
    <p:extLst>
      <p:ext uri="{BB962C8B-B14F-4D97-AF65-F5344CB8AC3E}">
        <p14:creationId xmlns:p14="http://schemas.microsoft.com/office/powerpoint/2010/main" val="2969402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39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7" y="1556792"/>
            <a:ext cx="4477284" cy="4184081"/>
          </a:xfrm>
          <a:prstGeom prst="rect">
            <a:avLst/>
          </a:prstGeom>
        </p:spPr>
      </p:pic>
      <p:pic>
        <p:nvPicPr>
          <p:cNvPr id="9" name="Picture 2" descr="ÐÐ°ÑÑÐ¸Ð½ÐºÐ¸ Ð¿Ð¾ Ð·Ð°Ð¿ÑÐ¾ÑÑ gan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03" y="1700808"/>
            <a:ext cx="432977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5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596492" cy="43291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MNIST – </a:t>
            </a:r>
            <a:r>
              <a:rPr lang="ru-RU" dirty="0"/>
              <a:t>база рукописных цифр, «эталонная» база машинного обучения, 70000 изображений 28х28 пикселей.</a:t>
            </a:r>
            <a:endParaRPr lang="en-US" dirty="0"/>
          </a:p>
        </p:txBody>
      </p:sp>
      <p:pic>
        <p:nvPicPr>
          <p:cNvPr id="3074" name="Picture 2" descr="ÐÐ°ÑÑÐ¸Ð½ÐºÐ¸ Ð¿Ð¾ Ð·Ð°Ð¿ÑÐ¾ÑÑ Mnist diff tw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056" y="3268828"/>
            <a:ext cx="2845112" cy="283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604505" y="6049838"/>
            <a:ext cx="3539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http://yann.lecun.com/exdb/mnist/</a:t>
            </a:r>
          </a:p>
        </p:txBody>
      </p:sp>
    </p:spTree>
    <p:extLst>
      <p:ext uri="{BB962C8B-B14F-4D97-AF65-F5344CB8AC3E}">
        <p14:creationId xmlns:p14="http://schemas.microsoft.com/office/powerpoint/2010/main" val="3889390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329130"/>
          </a:xfrm>
        </p:spPr>
        <p:txBody>
          <a:bodyPr>
            <a:normAutofit/>
          </a:bodyPr>
          <a:lstStyle/>
          <a:p>
            <a:r>
              <a:rPr lang="en-US" sz="2800" dirty="0"/>
              <a:t>2 </a:t>
            </a:r>
            <a:r>
              <a:rPr lang="ru-RU" sz="2800" dirty="0" err="1"/>
              <a:t>нейросети</a:t>
            </a:r>
            <a:r>
              <a:rPr lang="ru-RU" sz="2800" dirty="0"/>
              <a:t> – генератор (очень похож на декодер из </a:t>
            </a:r>
            <a:r>
              <a:rPr lang="en-US" sz="2800" dirty="0"/>
              <a:t>VAE) </a:t>
            </a:r>
            <a:r>
              <a:rPr lang="ru-RU" sz="2800" dirty="0"/>
              <a:t>и дискриминатор.</a:t>
            </a:r>
          </a:p>
          <a:p>
            <a:r>
              <a:rPr lang="ru-RU" sz="2800" dirty="0"/>
              <a:t>Генератор из шума генерирует картинку (шум – </a:t>
            </a:r>
            <a:r>
              <a:rPr lang="en-US" sz="2800" dirty="0"/>
              <a:t>Z ~ P(z))</a:t>
            </a:r>
            <a:r>
              <a:rPr lang="ru-RU" sz="2800" dirty="0"/>
              <a:t>, пытается обмануть дискриминатор.</a:t>
            </a:r>
            <a:endParaRPr lang="en-US" sz="2800" dirty="0"/>
          </a:p>
          <a:p>
            <a:r>
              <a:rPr lang="ru-RU" sz="2800" dirty="0"/>
              <a:t>Дискриминатор имеет доступ к реальным данным, учиться отличать реальные данные от выхода генератора.</a:t>
            </a:r>
          </a:p>
          <a:p>
            <a:r>
              <a:rPr lang="ru-RU" sz="2800" dirty="0"/>
              <a:t>Нет метрики качества (точность и т. д.), мы просто «видим» что картинки стали лучше/хуже</a:t>
            </a:r>
            <a:endParaRPr lang="en-US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071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/>
              <a:t>GAN?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41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598903" y="1543325"/>
            <a:ext cx="2736304" cy="1008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Дискриминатор</a:t>
            </a:r>
            <a:endParaRPr lang="en-US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622861" y="4179872"/>
            <a:ext cx="2736304" cy="1008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/>
              <a:t>Генератор</a:t>
            </a:r>
            <a:endParaRPr lang="en-US" sz="2800" dirty="0"/>
          </a:p>
        </p:txBody>
      </p:sp>
      <p:cxnSp>
        <p:nvCxnSpPr>
          <p:cNvPr id="10" name="Скругленная соединительная линия 9"/>
          <p:cNvCxnSpPr>
            <a:stCxn id="8" idx="1"/>
            <a:endCxn id="7" idx="1"/>
          </p:cNvCxnSpPr>
          <p:nvPr/>
        </p:nvCxnSpPr>
        <p:spPr>
          <a:xfrm rot="10800000">
            <a:off x="1598903" y="2047382"/>
            <a:ext cx="23958" cy="2636547"/>
          </a:xfrm>
          <a:prstGeom prst="curvedConnector3">
            <a:avLst>
              <a:gd name="adj1" fmla="val 487084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кругленная соединительная линия 12"/>
          <p:cNvCxnSpPr>
            <a:stCxn id="7" idx="3"/>
            <a:endCxn id="8" idx="3"/>
          </p:cNvCxnSpPr>
          <p:nvPr/>
        </p:nvCxnSpPr>
        <p:spPr>
          <a:xfrm>
            <a:off x="4335207" y="2047381"/>
            <a:ext cx="23958" cy="2636547"/>
          </a:xfrm>
          <a:prstGeom prst="curvedConnector3">
            <a:avLst>
              <a:gd name="adj1" fmla="val 450735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6775" y="2801741"/>
            <a:ext cx="18864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Пытается </a:t>
            </a:r>
          </a:p>
          <a:p>
            <a:r>
              <a:rPr lang="ru-RU" sz="3200" dirty="0"/>
              <a:t>обмануть</a:t>
            </a:r>
            <a:endParaRPr lang="en-US" sz="32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3327095" y="2644420"/>
            <a:ext cx="4572001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/>
              <a:t>Пытается </a:t>
            </a:r>
          </a:p>
          <a:p>
            <a:r>
              <a:rPr lang="ru-RU" sz="2800" dirty="0"/>
              <a:t>не дать себя</a:t>
            </a:r>
          </a:p>
          <a:p>
            <a:r>
              <a:rPr lang="ru-RU" sz="2800" dirty="0"/>
              <a:t>обмануть</a:t>
            </a:r>
            <a:endParaRPr lang="en-US" sz="2800" dirty="0"/>
          </a:p>
        </p:txBody>
      </p:sp>
      <p:pic>
        <p:nvPicPr>
          <p:cNvPr id="30722" name="Picture 2" descr="ÐÐ°ÑÑÐ¸Ð½ÐºÐ¸ Ð¿Ð¾ Ð·Ð°Ð¿ÑÐ¾ÑÑ gif ÑÐ¾Ð¼ Ð¸ Ð´Ð¶ÐµÑÑÐ¸ Ð¿Ð¾Ð³Ð¾Ð½Ñ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132856"/>
            <a:ext cx="3319053" cy="244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19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Дискриминатор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Cost-</a:t>
                </a:r>
                <a:r>
                  <a:rPr lang="ru-RU" dirty="0"/>
                  <a:t>функция</a:t>
                </a:r>
                <a:r>
                  <a:rPr lang="en-US" dirty="0"/>
                  <a:t> (binary cross-entropy):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</a:p>
              <a:p>
                <a:pPr marL="0" indent="0" algn="ctr">
                  <a:buNone/>
                </a:pPr>
                <a:endParaRPr lang="ru-RU" dirty="0"/>
              </a:p>
              <a:p>
                <a:pPr marL="0" indent="0" algn="ctr">
                  <a:buNone/>
                </a:pPr>
                <a:r>
                  <a:rPr lang="en-US" dirty="0"/>
                  <a:t>t = 1 – </a:t>
                </a:r>
                <a:r>
                  <a:rPr lang="ru-RU" dirty="0"/>
                  <a:t>изображение «реальное», 0 – поддельное (от генератора)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57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Дискриминатор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Cost-</a:t>
                </a:r>
                <a:r>
                  <a:rPr lang="ru-RU" dirty="0"/>
                  <a:t>функция</a:t>
                </a:r>
                <a:r>
                  <a:rPr lang="en-US" dirty="0"/>
                  <a:t> (binary cross-entropy):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Пусть </a:t>
                </a:r>
                <a:r>
                  <a:rPr lang="en-US" dirty="0"/>
                  <a:t>y = D(x)</a:t>
                </a:r>
                <a:r>
                  <a:rPr lang="ru-RU" dirty="0"/>
                  <a:t>, </a:t>
                </a:r>
                <a:r>
                  <a:rPr lang="en-US" dirty="0"/>
                  <a:t>x – </a:t>
                </a:r>
                <a:r>
                  <a:rPr lang="ru-RU" dirty="0"/>
                  <a:t>настоящее изображение</a:t>
                </a:r>
                <a:r>
                  <a:rPr lang="en-US" dirty="0"/>
                  <a:t>, </a:t>
                </a:r>
                <a:r>
                  <a:rPr lang="en-US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x̂</a:t>
                </a:r>
                <a:r>
                  <a:rPr lang="en-US" dirty="0"/>
                  <a:t> -</a:t>
                </a:r>
                <a:r>
                  <a:rPr lang="ru-RU" dirty="0"/>
                  <a:t> </a:t>
                </a:r>
                <a:r>
                  <a:rPr lang="ru-RU" dirty="0" err="1"/>
                  <a:t>фейковое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ru-RU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831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9769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Дискриминатор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Cost-</a:t>
                </a:r>
                <a:r>
                  <a:rPr lang="ru-RU" dirty="0"/>
                  <a:t>функция</a:t>
                </a:r>
                <a:r>
                  <a:rPr lang="en-US" dirty="0"/>
                  <a:t> (binary cross-entropy):</a:t>
                </a:r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Пусть </a:t>
                </a:r>
                <a:r>
                  <a:rPr lang="en-US" dirty="0"/>
                  <a:t>y = D(x)</a:t>
                </a:r>
                <a:r>
                  <a:rPr lang="ru-RU" dirty="0"/>
                  <a:t>, </a:t>
                </a:r>
                <a:r>
                  <a:rPr lang="en-US" dirty="0"/>
                  <a:t>x – </a:t>
                </a:r>
                <a:r>
                  <a:rPr lang="ru-RU" dirty="0"/>
                  <a:t>настоящее изображение</a:t>
                </a:r>
                <a:r>
                  <a:rPr lang="en-US" dirty="0"/>
                  <a:t>, </a:t>
                </a:r>
                <a:r>
                  <a:rPr lang="en-US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x̂</a:t>
                </a:r>
                <a:r>
                  <a:rPr lang="en-US" dirty="0"/>
                  <a:t> -</a:t>
                </a:r>
                <a:r>
                  <a:rPr lang="ru-RU" dirty="0"/>
                  <a:t> </a:t>
                </a:r>
                <a:r>
                  <a:rPr lang="ru-RU" dirty="0" err="1"/>
                  <a:t>фейковое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=−[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𝐥𝐨𝐠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831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805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Дискриминатор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600201"/>
            <a:ext cx="8822214" cy="4329130"/>
          </a:xfrm>
        </p:spPr>
        <p:txBody>
          <a:bodyPr>
            <a:normAutofit/>
          </a:bodyPr>
          <a:lstStyle/>
          <a:p>
            <a:r>
              <a:rPr lang="ru-RU" dirty="0"/>
              <a:t>Генератор </a:t>
            </a:r>
            <a:r>
              <a:rPr lang="en-US" dirty="0"/>
              <a:t>~ </a:t>
            </a:r>
            <a:r>
              <a:rPr lang="ru-RU" dirty="0"/>
              <a:t>декодер из </a:t>
            </a:r>
            <a:r>
              <a:rPr lang="en-US" dirty="0"/>
              <a:t>VAE</a:t>
            </a:r>
            <a:r>
              <a:rPr lang="ru-RU" dirty="0"/>
              <a:t>;</a:t>
            </a:r>
          </a:p>
          <a:p>
            <a:r>
              <a:rPr lang="ru-RU" dirty="0"/>
              <a:t>На входе – </a:t>
            </a:r>
            <a:r>
              <a:rPr lang="ru-RU" dirty="0" err="1"/>
              <a:t>сэмпл</a:t>
            </a:r>
            <a:r>
              <a:rPr lang="ru-RU" dirty="0"/>
              <a:t> </a:t>
            </a:r>
            <a:r>
              <a:rPr lang="en-US" dirty="0"/>
              <a:t>z </a:t>
            </a:r>
            <a:r>
              <a:rPr lang="ru-RU" dirty="0"/>
              <a:t>взятый из распределения </a:t>
            </a:r>
            <a:r>
              <a:rPr lang="en-US" dirty="0"/>
              <a:t>p(z)</a:t>
            </a:r>
          </a:p>
          <a:p>
            <a:r>
              <a:rPr lang="ru-RU" dirty="0"/>
              <a:t>Обозначим выход генератора как функцию </a:t>
            </a:r>
            <a:r>
              <a:rPr lang="en-US" dirty="0"/>
              <a:t>G(z)</a:t>
            </a:r>
            <a:r>
              <a:rPr lang="ru-RU" dirty="0"/>
              <a:t>, то </a:t>
            </a:r>
            <a:r>
              <a:rPr lang="en-US" b="1" dirty="0"/>
              <a:t>x</a:t>
            </a:r>
            <a:r>
              <a:rPr 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̂ = G(z)</a:t>
            </a:r>
            <a:r>
              <a:rPr lang="ru-RU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8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Дискриминатор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Cost-</a:t>
                </a:r>
                <a:r>
                  <a:rPr lang="ru-RU" dirty="0"/>
                  <a:t>функция</a:t>
                </a:r>
                <a:r>
                  <a:rPr lang="en-US" dirty="0"/>
                  <a:t> (binary cross-entropy):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600" b="0" i="1" baseline="3000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=−[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ru-RU" sz="3600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2257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Генератор хочет обмануть дискриминатор, дискриминатор «становится лучше» на основе </a:t>
            </a:r>
            <a:r>
              <a:rPr lang="en-US" dirty="0"/>
              <a:t>J</a:t>
            </a:r>
            <a:r>
              <a:rPr lang="en-US" baseline="30000" dirty="0"/>
              <a:t>D</a:t>
            </a:r>
            <a:r>
              <a:rPr lang="ru-RU" dirty="0"/>
              <a:t>, что делать генератору? </a:t>
            </a:r>
            <a:endParaRPr lang="en-US" baseline="30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417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Генератор хочет обмануть дискриминатор, дискриминатор «становится лучше» на основе </a:t>
            </a:r>
            <a:r>
              <a:rPr lang="en-US" dirty="0"/>
              <a:t>J</a:t>
            </a:r>
            <a:r>
              <a:rPr lang="en-US" baseline="30000" dirty="0"/>
              <a:t>D</a:t>
            </a:r>
            <a:r>
              <a:rPr lang="ru-RU" dirty="0"/>
              <a:t>, что делать генератору? </a:t>
            </a:r>
            <a:endParaRPr lang="en-US" baseline="30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48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347864" y="4077072"/>
                <a:ext cx="3016531" cy="902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6000" b="0" i="1" baseline="3000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𝐽𝐷</m:t>
                      </m:r>
                    </m:oMath>
                  </m:oMathPara>
                </a14:m>
                <a:endParaRPr lang="en-US" sz="6000" baseline="30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077072"/>
                <a:ext cx="3016531" cy="9020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268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 нас теперь есть функция потерь, давайте ее минимизируем.</a:t>
            </a:r>
          </a:p>
          <a:p>
            <a:r>
              <a:rPr lang="ru-RU" dirty="0"/>
              <a:t>Обычно мы имеем дело с одной сетью и можем итеративно ее оптимизировать, но теперь их две!</a:t>
            </a:r>
          </a:p>
          <a:p>
            <a:r>
              <a:rPr lang="ru-RU" dirty="0"/>
              <a:t>Две сети, две функции потерь, два оптимизатора…</a:t>
            </a:r>
            <a:endParaRPr lang="en-US" dirty="0"/>
          </a:p>
          <a:p>
            <a:r>
              <a:rPr lang="ru-RU" dirty="0"/>
              <a:t>Будем обучать «по очереди»</a:t>
            </a:r>
            <a:endParaRPr lang="en-US" dirty="0"/>
          </a:p>
          <a:p>
            <a:r>
              <a:rPr lang="ru-RU" dirty="0"/>
              <a:t>Генератор и Дискриминатор – </a:t>
            </a:r>
            <a:r>
              <a:rPr lang="ru-RU" dirty="0" err="1"/>
              <a:t>полносвязные</a:t>
            </a:r>
            <a:r>
              <a:rPr lang="ru-RU" dirty="0"/>
              <a:t> сети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306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Формула Байеса для </a:t>
            </a:r>
            <a:r>
              <a:rPr lang="en-US" dirty="0"/>
              <a:t>ML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472518" cy="432913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X – </a:t>
                </a:r>
                <a:r>
                  <a:rPr lang="ru-RU" dirty="0">
                    <a:solidFill>
                      <a:schemeClr val="tx1"/>
                    </a:solidFill>
                  </a:rPr>
                  <a:t>изображения, </a:t>
                </a:r>
                <a:r>
                  <a:rPr lang="en-US" dirty="0">
                    <a:solidFill>
                      <a:schemeClr val="tx1"/>
                    </a:solidFill>
                  </a:rPr>
                  <a:t>Y – </a:t>
                </a:r>
                <a:r>
                  <a:rPr lang="ru-RU" dirty="0">
                    <a:solidFill>
                      <a:schemeClr val="tx1"/>
                    </a:solidFill>
                  </a:rPr>
                  <a:t>классы цифр (от 0 до 9)</a:t>
                </a:r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Формула Байеса: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>
                    <a:solidFill>
                      <a:schemeClr val="tx1"/>
                    </a:solidFill>
                  </a:rPr>
                  <a:t>Есть много способов вычислить («обучить»)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, самый простой – предположим, что это нормальное распределение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472518" cy="4329130"/>
              </a:xfrm>
              <a:blipFill>
                <a:blip r:embed="rId3"/>
                <a:stretch>
                  <a:fillRect l="-1799" t="-29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382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Поговорим о коде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285860"/>
            <a:ext cx="8839409" cy="4692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/>
              <a:t>G_sample</a:t>
            </a:r>
            <a:r>
              <a:rPr lang="en-US" sz="2400" dirty="0"/>
              <a:t> = generator(Z)</a:t>
            </a:r>
          </a:p>
          <a:p>
            <a:pPr marL="0" indent="0">
              <a:buNone/>
            </a:pPr>
            <a:r>
              <a:rPr lang="en-US" sz="2400" dirty="0" err="1"/>
              <a:t>D_real</a:t>
            </a:r>
            <a:r>
              <a:rPr lang="en-US" sz="2400" dirty="0"/>
              <a:t>, </a:t>
            </a:r>
            <a:r>
              <a:rPr lang="en-US" sz="2400" dirty="0" err="1"/>
              <a:t>D_logit_real</a:t>
            </a:r>
            <a:r>
              <a:rPr lang="en-US" sz="2400" dirty="0"/>
              <a:t> = discriminator(X)</a:t>
            </a:r>
          </a:p>
          <a:p>
            <a:pPr marL="0" indent="0">
              <a:buNone/>
            </a:pPr>
            <a:r>
              <a:rPr lang="en-US" sz="2400" dirty="0" err="1"/>
              <a:t>D_fake</a:t>
            </a:r>
            <a:r>
              <a:rPr lang="en-US" sz="2400" dirty="0"/>
              <a:t>, </a:t>
            </a:r>
            <a:r>
              <a:rPr lang="en-US" sz="2400" dirty="0" err="1"/>
              <a:t>D_logit_fake</a:t>
            </a:r>
            <a:r>
              <a:rPr lang="en-US" sz="2400" dirty="0"/>
              <a:t> = discriminator(</a:t>
            </a:r>
            <a:r>
              <a:rPr lang="en-US" sz="2400" dirty="0" err="1"/>
              <a:t>G_sample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-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tf.reduce_mean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(tf.log(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D_real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 + tf.log(1. -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-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tf.reduce_mean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(tf.log(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))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tf.train.AdamOptimizer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().minimize(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var_list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theta_D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tf.train.AdamOptimizer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().minimize(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var_list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theta_G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for it in range(1000000):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X_mb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_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mnist.train.next_batch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mb_size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_,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D_loss_curr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sess.run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…)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_,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G_loss_curr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sess.run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…)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50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51720" y="5978835"/>
            <a:ext cx="796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https://github.com/eriklindernoren/Keras-GAN/blob/master/gan/gan.py</a:t>
            </a:r>
          </a:p>
        </p:txBody>
      </p:sp>
    </p:spTree>
    <p:extLst>
      <p:ext uri="{BB962C8B-B14F-4D97-AF65-F5344CB8AC3E}">
        <p14:creationId xmlns:p14="http://schemas.microsoft.com/office/powerpoint/2010/main" val="3860205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Поговорим о коде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285860"/>
            <a:ext cx="8839409" cy="4692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G_sample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generator(Z)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D_real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D_logit_real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discriminator(X)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D_logit_fake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discriminator(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G_sample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 err="1"/>
              <a:t>D_loss</a:t>
            </a:r>
            <a:r>
              <a:rPr lang="en-US" sz="2400" dirty="0"/>
              <a:t> = -</a:t>
            </a:r>
            <a:r>
              <a:rPr lang="en-US" sz="2400" dirty="0" err="1"/>
              <a:t>tf.reduce_mean</a:t>
            </a:r>
            <a:r>
              <a:rPr lang="en-US" sz="2400" dirty="0"/>
              <a:t>(tf.log(</a:t>
            </a:r>
            <a:r>
              <a:rPr lang="en-US" sz="2400" dirty="0" err="1"/>
              <a:t>D_real</a:t>
            </a:r>
            <a:r>
              <a:rPr lang="en-US" sz="2400" dirty="0"/>
              <a:t>) + tf.log(1. - </a:t>
            </a:r>
            <a:r>
              <a:rPr lang="en-US" sz="2400" dirty="0" err="1"/>
              <a:t>D_fake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 err="1"/>
              <a:t>G_loss</a:t>
            </a:r>
            <a:r>
              <a:rPr lang="en-US" sz="2400" dirty="0"/>
              <a:t> = -</a:t>
            </a:r>
            <a:r>
              <a:rPr lang="en-US" sz="2400" dirty="0" err="1"/>
              <a:t>tf.reduce_mean</a:t>
            </a:r>
            <a:r>
              <a:rPr lang="en-US" sz="2400" dirty="0"/>
              <a:t>(tf.log(</a:t>
            </a:r>
            <a:r>
              <a:rPr lang="en-US" sz="2400" dirty="0" err="1"/>
              <a:t>D_fake</a:t>
            </a:r>
            <a:r>
              <a:rPr lang="en-US" sz="2400" dirty="0"/>
              <a:t>))</a:t>
            </a:r>
            <a:endParaRPr lang="ru-RU" sz="2000" dirty="0"/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tf.train.AdamOptimizer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().minimize(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var_list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theta_D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tf.train.AdamOptimizer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().minimize(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var_list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theta_G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for it in range(1000000):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X_mb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_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mnist.train.next_batch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mb_size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_,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D_loss_curr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sess.run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…)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_,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G_loss_curr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sess.run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…)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51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51720" y="5978835"/>
            <a:ext cx="796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https://github.com/eriklindernoren/Keras-GAN/blob/master/gan/gan.py</a:t>
            </a:r>
          </a:p>
        </p:txBody>
      </p:sp>
    </p:spTree>
    <p:extLst>
      <p:ext uri="{BB962C8B-B14F-4D97-AF65-F5344CB8AC3E}">
        <p14:creationId xmlns:p14="http://schemas.microsoft.com/office/powerpoint/2010/main" val="3774540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Поговорим о коде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285860"/>
            <a:ext cx="9110246" cy="4692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G_sample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generator(Z)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D_real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D_logit_real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discriminator(X)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D_logit_fake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discriminator(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G_sample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-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tf.reduce_mean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(tf.log(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D_real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 + tf.log(1. -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-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tf.reduce_mean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(tf.log(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))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D_solver</a:t>
            </a:r>
            <a:r>
              <a:rPr lang="en-US" sz="2400" dirty="0"/>
              <a:t> = </a:t>
            </a:r>
            <a:r>
              <a:rPr lang="en-US" sz="2400" dirty="0" err="1"/>
              <a:t>tf.train.AdamOptimizer</a:t>
            </a:r>
            <a:r>
              <a:rPr lang="en-US" sz="2400" dirty="0"/>
              <a:t>().minimize(</a:t>
            </a:r>
            <a:r>
              <a:rPr lang="en-US" sz="2400" dirty="0" err="1"/>
              <a:t>D_loss</a:t>
            </a:r>
            <a:r>
              <a:rPr lang="en-US" sz="2400" dirty="0"/>
              <a:t>, </a:t>
            </a:r>
            <a:r>
              <a:rPr lang="en-US" sz="2400" dirty="0" err="1"/>
              <a:t>var_list</a:t>
            </a:r>
            <a:r>
              <a:rPr lang="en-US" sz="2400" dirty="0"/>
              <a:t>=</a:t>
            </a:r>
            <a:r>
              <a:rPr lang="en-US" sz="2400" dirty="0" err="1"/>
              <a:t>theta_D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 err="1"/>
              <a:t>G_solver</a:t>
            </a:r>
            <a:r>
              <a:rPr lang="en-US" sz="2400" dirty="0"/>
              <a:t> = </a:t>
            </a:r>
            <a:r>
              <a:rPr lang="en-US" sz="2400" dirty="0" err="1"/>
              <a:t>tf.train.AdamOptimizer</a:t>
            </a:r>
            <a:r>
              <a:rPr lang="en-US" sz="2400" dirty="0"/>
              <a:t>().minimize(</a:t>
            </a:r>
            <a:r>
              <a:rPr lang="en-US" sz="2400" dirty="0" err="1"/>
              <a:t>G_loss</a:t>
            </a:r>
            <a:r>
              <a:rPr lang="en-US" sz="2400" dirty="0"/>
              <a:t>, </a:t>
            </a:r>
            <a:r>
              <a:rPr lang="en-US" sz="2400" dirty="0" err="1"/>
              <a:t>var_list</a:t>
            </a:r>
            <a:r>
              <a:rPr lang="en-US" sz="2400" dirty="0"/>
              <a:t>=</a:t>
            </a:r>
            <a:r>
              <a:rPr lang="en-US" sz="2400" dirty="0" err="1"/>
              <a:t>theta_G</a:t>
            </a:r>
            <a:r>
              <a:rPr lang="en-US" sz="2400" dirty="0"/>
              <a:t>)</a:t>
            </a:r>
            <a:endParaRPr lang="ru-RU" sz="2400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for it in range(1000000):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X_mb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_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mnist.train.next_batch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mb_size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_,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D_loss_curr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sess.run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…)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_,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G_loss_curr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sess.run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…)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52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51720" y="5978835"/>
            <a:ext cx="796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https://github.com/eriklindernoren/Keras-GAN/blob/master/gan/gan.py</a:t>
            </a:r>
          </a:p>
        </p:txBody>
      </p:sp>
    </p:spTree>
    <p:extLst>
      <p:ext uri="{BB962C8B-B14F-4D97-AF65-F5344CB8AC3E}">
        <p14:creationId xmlns:p14="http://schemas.microsoft.com/office/powerpoint/2010/main" val="148874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Поговорим о коде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285860"/>
            <a:ext cx="8839409" cy="4692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G_sample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generator(Z)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D_real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D_logit_real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discriminator(X)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D_logit_fake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discriminator(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G_sample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D_loss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= -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tf.reduce_mean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(tf.log(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D_real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) + tf.log(1. -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D_fake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G_loss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= -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tf.reduce_mean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(tf.log(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D_fake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))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tf.train.AdamOptimizer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().minimize(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var_list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theta_D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G_solver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tf.train.AdamOptimizer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().minimize(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G_loss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var_list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theta_G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for</a:t>
            </a:r>
            <a:r>
              <a:rPr lang="en-US" sz="2400" dirty="0"/>
              <a:t> it </a:t>
            </a:r>
            <a:r>
              <a:rPr lang="en-US" sz="2400" dirty="0">
                <a:solidFill>
                  <a:schemeClr val="tx2"/>
                </a:solidFill>
              </a:rPr>
              <a:t>in</a:t>
            </a:r>
            <a:r>
              <a:rPr lang="en-US" sz="2400" dirty="0"/>
              <a:t> range(1000000):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X_mb</a:t>
            </a:r>
            <a:r>
              <a:rPr lang="en-US" sz="2400" dirty="0"/>
              <a:t>, _ = </a:t>
            </a:r>
            <a:r>
              <a:rPr lang="en-US" sz="2400" dirty="0" err="1"/>
              <a:t>mnist.train.next_batch</a:t>
            </a:r>
            <a:r>
              <a:rPr lang="en-US" sz="2400" dirty="0"/>
              <a:t>(</a:t>
            </a:r>
            <a:r>
              <a:rPr lang="en-US" sz="2400" dirty="0" err="1"/>
              <a:t>mb_size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  _, </a:t>
            </a:r>
            <a:r>
              <a:rPr lang="en-US" sz="2400" dirty="0" err="1"/>
              <a:t>D_loss_curr</a:t>
            </a:r>
            <a:r>
              <a:rPr lang="en-US" sz="2400" dirty="0"/>
              <a:t> = </a:t>
            </a:r>
            <a:r>
              <a:rPr lang="en-US" sz="2400" dirty="0" err="1"/>
              <a:t>sess.run</a:t>
            </a:r>
            <a:r>
              <a:rPr lang="ru-RU" sz="2400" dirty="0"/>
              <a:t>(</a:t>
            </a:r>
            <a:r>
              <a:rPr lang="en-US" sz="2400" dirty="0"/>
              <a:t>[</a:t>
            </a:r>
            <a:r>
              <a:rPr lang="en-US" sz="2400" dirty="0" err="1"/>
              <a:t>D_solver</a:t>
            </a:r>
            <a:r>
              <a:rPr lang="en-US" sz="2400" dirty="0"/>
              <a:t>, </a:t>
            </a:r>
            <a:r>
              <a:rPr lang="en-US" sz="2400" dirty="0" err="1"/>
              <a:t>D_loss</a:t>
            </a:r>
            <a:r>
              <a:rPr lang="en-US" sz="2400" dirty="0"/>
              <a:t>]</a:t>
            </a:r>
            <a:r>
              <a:rPr lang="ru-RU" sz="2400" dirty="0"/>
              <a:t>…)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_, </a:t>
            </a:r>
            <a:r>
              <a:rPr lang="en-US" sz="2400" dirty="0" err="1"/>
              <a:t>G_loss_curr</a:t>
            </a:r>
            <a:r>
              <a:rPr lang="en-US" sz="2400" dirty="0"/>
              <a:t> = </a:t>
            </a:r>
            <a:r>
              <a:rPr lang="en-US" sz="2400" dirty="0" err="1"/>
              <a:t>sess.run</a:t>
            </a:r>
            <a:r>
              <a:rPr lang="ru-RU" sz="2400" dirty="0"/>
              <a:t>(</a:t>
            </a:r>
            <a:r>
              <a:rPr lang="en-US" sz="2400" dirty="0"/>
              <a:t>[</a:t>
            </a:r>
            <a:r>
              <a:rPr lang="en-US" sz="2400" dirty="0" err="1"/>
              <a:t>G_solver</a:t>
            </a:r>
            <a:r>
              <a:rPr lang="en-US" sz="2400" dirty="0"/>
              <a:t>, </a:t>
            </a:r>
            <a:r>
              <a:rPr lang="en-US" sz="2400" dirty="0" err="1"/>
              <a:t>G_loss</a:t>
            </a:r>
            <a:r>
              <a:rPr lang="en-US" sz="2400" dirty="0"/>
              <a:t>]</a:t>
            </a:r>
            <a:r>
              <a:rPr lang="ru-RU" sz="2400" dirty="0"/>
              <a:t>…)</a:t>
            </a: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53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051720" y="6083178"/>
            <a:ext cx="796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https://github.com/eriklindernoren/Keras-GAN/blob/master/gan/gan.py</a:t>
            </a:r>
          </a:p>
        </p:txBody>
      </p:sp>
    </p:spTree>
    <p:extLst>
      <p:ext uri="{BB962C8B-B14F-4D97-AF65-F5344CB8AC3E}">
        <p14:creationId xmlns:p14="http://schemas.microsoft.com/office/powerpoint/2010/main" val="1756006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генерации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04" y="1285860"/>
            <a:ext cx="6601935" cy="4951452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9283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Convolutional GAN </a:t>
            </a:r>
            <a:r>
              <a:rPr lang="ru-RU" dirty="0"/>
              <a:t>(до этого был </a:t>
            </a:r>
            <a:r>
              <a:rPr lang="en-US" dirty="0"/>
              <a:t>Dense (</a:t>
            </a:r>
            <a:r>
              <a:rPr lang="ru-RU" dirty="0" err="1"/>
              <a:t>полносвязный</a:t>
            </a:r>
            <a:r>
              <a:rPr lang="ru-RU" dirty="0"/>
              <a:t>) </a:t>
            </a:r>
            <a:r>
              <a:rPr lang="en-US" dirty="0"/>
              <a:t>GAN)</a:t>
            </a:r>
          </a:p>
          <a:p>
            <a:r>
              <a:rPr lang="ru-RU" dirty="0"/>
              <a:t>Основная </a:t>
            </a:r>
            <a:r>
              <a:rPr lang="en-US" dirty="0"/>
              <a:t>GAN </a:t>
            </a:r>
            <a:r>
              <a:rPr lang="ru-RU" dirty="0"/>
              <a:t>архитектура, на ней построено большинство сегодняшних </a:t>
            </a:r>
            <a:r>
              <a:rPr lang="en-US" dirty="0"/>
              <a:t>GAN’</a:t>
            </a:r>
            <a:r>
              <a:rPr lang="ru-RU" dirty="0" err="1"/>
              <a:t>ов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10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DCGAN</a:t>
            </a:r>
            <a:r>
              <a:rPr lang="ru-RU" dirty="0"/>
              <a:t>, особенности, </a:t>
            </a:r>
            <a:r>
              <a:rPr lang="en-US" dirty="0"/>
              <a:t>Batch Normalization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Batch Normalization</a:t>
            </a:r>
          </a:p>
          <a:p>
            <a:pPr marL="457200" lvl="1" indent="0">
              <a:buNone/>
            </a:pPr>
            <a:r>
              <a:rPr lang="ru-RU" dirty="0"/>
              <a:t>Без </a:t>
            </a:r>
            <a:r>
              <a:rPr lang="en-US" dirty="0"/>
              <a:t>Batch Normalization</a:t>
            </a:r>
            <a:r>
              <a:rPr lang="ru-RU" dirty="0"/>
              <a:t>:</a:t>
            </a:r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r>
              <a:rPr lang="ru-RU" dirty="0"/>
              <a:t>С </a:t>
            </a:r>
            <a:r>
              <a:rPr lang="en-US" dirty="0"/>
              <a:t>Batch Normalization</a:t>
            </a:r>
            <a:r>
              <a:rPr lang="ru-RU" dirty="0"/>
              <a:t>:</a:t>
            </a:r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r>
              <a:rPr lang="ru-RU" dirty="0"/>
              <a:t>              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56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06135" y="2862759"/>
            <a:ext cx="1440160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layer1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245707" y="2862759"/>
            <a:ext cx="1440160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layer2</a:t>
            </a:r>
            <a:endParaRPr lang="en-US" dirty="0"/>
          </a:p>
        </p:txBody>
      </p:sp>
      <p:cxnSp>
        <p:nvCxnSpPr>
          <p:cNvPr id="11" name="Прямая со стрелкой 10"/>
          <p:cNvCxnSpPr>
            <a:stCxn id="7" idx="3"/>
          </p:cNvCxnSpPr>
          <p:nvPr/>
        </p:nvCxnSpPr>
        <p:spPr>
          <a:xfrm>
            <a:off x="1846295" y="3186795"/>
            <a:ext cx="4214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085279" y="2862759"/>
            <a:ext cx="142511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layer3</a:t>
            </a:r>
            <a:endParaRPr lang="en-US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3678344" y="3186795"/>
            <a:ext cx="4214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185523" y="4396045"/>
            <a:ext cx="1440160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layer1</a:t>
            </a:r>
            <a:endParaRPr lang="en-US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025095" y="4396045"/>
            <a:ext cx="1440160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BatchNorm</a:t>
            </a:r>
            <a:endParaRPr lang="en-US" sz="1400" dirty="0"/>
          </a:p>
        </p:txBody>
      </p:sp>
      <p:cxnSp>
        <p:nvCxnSpPr>
          <p:cNvPr id="17" name="Прямая со стрелкой 16"/>
          <p:cNvCxnSpPr>
            <a:stCxn id="15" idx="3"/>
          </p:cNvCxnSpPr>
          <p:nvPr/>
        </p:nvCxnSpPr>
        <p:spPr>
          <a:xfrm>
            <a:off x="1625683" y="4720081"/>
            <a:ext cx="4214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3864667" y="4396045"/>
            <a:ext cx="142511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layer2</a:t>
            </a:r>
            <a:endParaRPr lang="en-US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3457732" y="4720081"/>
            <a:ext cx="4214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5689193" y="4396045"/>
            <a:ext cx="142511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BatchNorm</a:t>
            </a:r>
            <a:endParaRPr lang="en-US" sz="20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5282258" y="4720081"/>
            <a:ext cx="4214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512225" y="4396045"/>
            <a:ext cx="1425114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layer3</a:t>
            </a:r>
            <a:endParaRPr lang="en-US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7105290" y="4720081"/>
            <a:ext cx="4214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045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DCGAN</a:t>
            </a:r>
            <a:r>
              <a:rPr lang="ru-RU" dirty="0"/>
              <a:t>, особенности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«Полностью </a:t>
            </a:r>
            <a:r>
              <a:rPr lang="ru-RU" dirty="0" err="1"/>
              <a:t>сверточная</a:t>
            </a:r>
            <a:r>
              <a:rPr lang="ru-RU" dirty="0"/>
              <a:t>», то есть вместо </a:t>
            </a:r>
            <a:r>
              <a:rPr lang="en-US" dirty="0"/>
              <a:t>pool </a:t>
            </a:r>
            <a:r>
              <a:rPr lang="ru-RU" dirty="0"/>
              <a:t>слоев используются свертки с шагом 2</a:t>
            </a:r>
          </a:p>
          <a:p>
            <a:r>
              <a:rPr lang="ru-RU" dirty="0"/>
              <a:t>Функции активации в генераторе – </a:t>
            </a:r>
            <a:r>
              <a:rPr lang="en-US" dirty="0" err="1"/>
              <a:t>ReLU</a:t>
            </a:r>
            <a:r>
              <a:rPr lang="en-US" dirty="0"/>
              <a:t>,</a:t>
            </a:r>
            <a:r>
              <a:rPr lang="ru-RU" dirty="0"/>
              <a:t> в дискриминаторе – </a:t>
            </a:r>
            <a:r>
              <a:rPr lang="en-US" dirty="0"/>
              <a:t>Leaky </a:t>
            </a:r>
            <a:r>
              <a:rPr lang="en-US" dirty="0" err="1"/>
              <a:t>ReLU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r>
              <a:rPr lang="ru-RU" dirty="0"/>
              <a:t>              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57</a:t>
            </a:fld>
            <a:endParaRPr lang="ru-RU" dirty="0"/>
          </a:p>
        </p:txBody>
      </p:sp>
      <p:pic>
        <p:nvPicPr>
          <p:cNvPr id="32770" name="Picture 2" descr="ÐÐ°ÑÑÐ¸Ð½ÐºÐ¸ Ð¿Ð¾ Ð·Ð°Ð¿ÑÐ¾ÑÑ RELu leaky rel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98" y="3949085"/>
            <a:ext cx="5527403" cy="222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</a:t>
            </a:r>
            <a:r>
              <a:rPr lang="ru-RU" dirty="0"/>
              <a:t>, Архитектура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Генератор: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58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190"/>
            <a:ext cx="9144000" cy="405027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6205" y="594578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1951195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</a:t>
            </a:r>
            <a:r>
              <a:rPr lang="ru-RU" dirty="0"/>
              <a:t>, Особенность дискриминатора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Вместо свертки </a:t>
            </a:r>
            <a:r>
              <a:rPr lang="en-US" dirty="0"/>
              <a:t>Conv2DTranspose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59</a:t>
            </a:fld>
            <a:endParaRPr lang="ru-RU" dirty="0"/>
          </a:p>
        </p:txBody>
      </p:sp>
      <p:pic>
        <p:nvPicPr>
          <p:cNvPr id="9" name="Picture 2" descr="Fig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17" y="2202323"/>
            <a:ext cx="3296099" cy="37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igure 1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71195"/>
            <a:ext cx="3092824" cy="34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2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965232"/>
            <a:ext cx="2736304" cy="2091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Формула Байеса для </a:t>
            </a:r>
            <a:r>
              <a:rPr lang="en-US" dirty="0"/>
              <a:t>ML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72518" cy="46371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1. Возьмем все данные одного класса (например, все цифры 1)</a:t>
                </a:r>
              </a:p>
              <a:p>
                <a:pPr marL="0" indent="0">
                  <a:buNone/>
                </a:pPr>
                <a:r>
                  <a:rPr lang="ru-RU" dirty="0"/>
                  <a:t>2. </a:t>
                </a:r>
                <a:r>
                  <a:rPr lang="en-US" dirty="0"/>
                  <a:t>P(X|Y) = N(</a:t>
                </a:r>
                <a:r>
                  <a:rPr lang="el-GR" dirty="0"/>
                  <a:t>μ</a:t>
                </a:r>
                <a:r>
                  <a:rPr lang="en-US" baseline="-25000" dirty="0"/>
                  <a:t>y</a:t>
                </a:r>
                <a:r>
                  <a:rPr lang="en-US" dirty="0"/>
                  <a:t>, </a:t>
                </a:r>
                <a:r>
                  <a:rPr lang="el-GR" dirty="0"/>
                  <a:t>σ</a:t>
                </a:r>
                <a:r>
                  <a:rPr lang="en-US" baseline="-25000" dirty="0"/>
                  <a:t>y</a:t>
                </a:r>
                <a:r>
                  <a:rPr lang="en-US" dirty="0"/>
                  <a:t>)</a:t>
                </a:r>
                <a:r>
                  <a:rPr lang="ru-RU" dirty="0"/>
                  <a:t>, где</a:t>
                </a:r>
              </a:p>
              <a:p>
                <a:pPr marL="0" indent="0">
                  <a:buNone/>
                </a:pPr>
                <a:r>
                  <a:rPr lang="el-GR" dirty="0"/>
                  <a:t>μ</a:t>
                </a:r>
                <a:r>
                  <a:rPr lang="en-US" baseline="-25000" dirty="0"/>
                  <a:t>y</a:t>
                </a:r>
                <a:r>
                  <a:rPr lang="ru-RU" baseline="-25000" dirty="0"/>
                  <a:t> </a:t>
                </a:r>
                <a:r>
                  <a:rPr lang="ru-RU" dirty="0"/>
                  <a:t>–</a:t>
                </a:r>
                <a:r>
                  <a:rPr lang="ru-RU" baseline="-25000" dirty="0"/>
                  <a:t> </a:t>
                </a:r>
                <a:r>
                  <a:rPr lang="ru-RU" dirty="0"/>
                  <a:t>математическое ожидание </a:t>
                </a:r>
              </a:p>
              <a:p>
                <a:pPr marL="0" indent="0">
                  <a:buNone/>
                </a:pPr>
                <a:r>
                  <a:rPr lang="el-GR" dirty="0"/>
                  <a:t>σ</a:t>
                </a:r>
                <a:r>
                  <a:rPr lang="en-US" baseline="-25000" dirty="0"/>
                  <a:t>y </a:t>
                </a:r>
                <a:r>
                  <a:rPr lang="ru-RU" dirty="0"/>
                  <a:t>– среднеквадратическое отклонение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en-US" sz="2400" dirty="0"/>
                  <a:t>P.S. </a:t>
                </a:r>
                <a:r>
                  <a:rPr lang="ru-RU" sz="2400" dirty="0"/>
                  <a:t>один шаг до Байесовского классификатора</a:t>
                </a:r>
                <a:r>
                  <a:rPr lang="en-US" sz="2400" dirty="0"/>
                  <a:t>:</a:t>
                </a:r>
                <a:endParaRPr lang="ru-RU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72518" cy="4637111"/>
              </a:xfrm>
              <a:blipFill rotWithShape="0">
                <a:blip r:embed="rId4"/>
                <a:stretch>
                  <a:fillRect l="-1799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479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DCGAN, </a:t>
            </a:r>
            <a:r>
              <a:rPr lang="ru-RU" dirty="0"/>
              <a:t>Генерация цифр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60</a:t>
            </a:fld>
            <a:endParaRPr lang="ru-RU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C49215EB-B3B3-451E-ABB2-75DF14433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82" y="1772815"/>
            <a:ext cx="3661809" cy="3661809"/>
          </a:xfr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C77615-B9D8-46D9-AF9B-12169BD7C1EE}"/>
              </a:ext>
            </a:extLst>
          </p:cNvPr>
          <p:cNvSpPr/>
          <p:nvPr/>
        </p:nvSpPr>
        <p:spPr>
          <a:xfrm>
            <a:off x="5345778" y="6042456"/>
            <a:ext cx="3734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https://github.com/vwrs/dcgan-mnist</a:t>
            </a:r>
          </a:p>
        </p:txBody>
      </p:sp>
    </p:spTree>
    <p:extLst>
      <p:ext uri="{BB962C8B-B14F-4D97-AF65-F5344CB8AC3E}">
        <p14:creationId xmlns:p14="http://schemas.microsoft.com/office/powerpoint/2010/main" val="1552129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</a:t>
            </a:r>
            <a:r>
              <a:rPr lang="en-US" dirty="0"/>
              <a:t>GAN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Их очень сложно обучать </a:t>
            </a:r>
            <a:r>
              <a:rPr lang="en-US" dirty="0">
                <a:sym typeface="Wingdings" panose="05000000000000000000" pitchFamily="2" charset="2"/>
              </a:rPr>
              <a:t>:(</a:t>
            </a:r>
          </a:p>
          <a:p>
            <a:r>
              <a:rPr lang="ru-RU" dirty="0">
                <a:sym typeface="Wingdings" panose="05000000000000000000" pitchFamily="2" charset="2"/>
              </a:rPr>
              <a:t>Есть ряд решений </a:t>
            </a:r>
            <a:r>
              <a:rPr lang="en-US" dirty="0">
                <a:sym typeface="Wingdings" panose="05000000000000000000" pitchFamily="2" charset="2"/>
              </a:rPr>
              <a:t>(WGAN, WGAN-GP)</a:t>
            </a:r>
            <a:r>
              <a:rPr lang="ru-RU" dirty="0">
                <a:sym typeface="Wingdings" panose="05000000000000000000" pitchFamily="2" charset="2"/>
              </a:rPr>
              <a:t>, но они не полностью решают проблему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8503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en-US" dirty="0"/>
              <a:t>GAN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62</a:t>
            </a:fld>
            <a:endParaRPr lang="ru-RU" dirty="0"/>
          </a:p>
        </p:txBody>
      </p:sp>
      <p:pic>
        <p:nvPicPr>
          <p:cNvPr id="25602" name="Picture 2" descr="Figure 4b. A short video segment that demonstrates the result of applying a trained cGAN model to an original video (at left), which effectively erases the background as well as brightens up the image (at right). Video source credit: &lt;a href='https://www.youtube.com/watch?v=16cH5a16Oig' target='_blank'&gt;Interview with Adele - The bigger your career gets, the smaller your life gets | Skavlan&lt;/a&gt;, acquired for research purposes per the &lt;a target='_blank'  href='https://www.youtube.com/yt/copyright/fair-use.html'&gt;YouTube fair use guidelines&lt;/a&g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8"/>
            <a:ext cx="619268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768608" y="5877272"/>
            <a:ext cx="42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http://www.k4ai.com/imageops/index.html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2409" y="1380966"/>
            <a:ext cx="2941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Удаление фона: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1828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en-US" dirty="0"/>
              <a:t>GAN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63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768608" y="5877272"/>
            <a:ext cx="42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http://www.k4ai.com/imageops/index.html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2409" y="1380966"/>
            <a:ext cx="6296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Удаление фона (плохие варианты):</a:t>
            </a:r>
            <a:endParaRPr lang="en-US" sz="3200" dirty="0"/>
          </a:p>
        </p:txBody>
      </p:sp>
      <p:pic>
        <p:nvPicPr>
          <p:cNvPr id="29698" name="Picture 2" descr="Figure 2d. Example of a 2-star test result, where aside from large area of background remains visible, there is also significant encroachment into the left side of the subjec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56" y="2315759"/>
            <a:ext cx="4048499" cy="19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Figure 2e. Example of a 1-star (i.e., worst) test result, where the erasure pattern is almost rando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29" y="2255081"/>
            <a:ext cx="4262489" cy="210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Figure 2c. Example of a 3-star test result, where large area of the background remains, but it quite likely that the problem can be remedied with more extensive training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96004"/>
            <a:ext cx="4199179" cy="20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732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en-US" dirty="0"/>
              <a:t>GAN</a:t>
            </a:r>
            <a:r>
              <a:rPr lang="ru-RU" dirty="0"/>
              <a:t>, «математика» лиц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64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145"/>
            <a:ext cx="9144000" cy="44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47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en-US" dirty="0"/>
              <a:t>GAN</a:t>
            </a:r>
            <a:r>
              <a:rPr lang="ru-RU" dirty="0"/>
              <a:t>, генерация </a:t>
            </a:r>
            <a:r>
              <a:rPr lang="en-US" dirty="0"/>
              <a:t>Anime </a:t>
            </a:r>
            <a:r>
              <a:rPr lang="ru-RU" dirty="0"/>
              <a:t>лиц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65</a:t>
            </a:fld>
            <a:endParaRPr lang="ru-RU" dirty="0"/>
          </a:p>
        </p:txBody>
      </p:sp>
      <p:pic>
        <p:nvPicPr>
          <p:cNvPr id="40962" name="Picture 2" descr="fake_sample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0" y="1302178"/>
            <a:ext cx="50292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289862" y="6074704"/>
            <a:ext cx="386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https://github.com/jayleicn/animeGAN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854" y="1374724"/>
            <a:ext cx="3702837" cy="36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47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 </a:t>
            </a:r>
            <a:r>
              <a:rPr lang="en-US"/>
              <a:t>GAN’</a:t>
            </a:r>
            <a:r>
              <a:rPr lang="ru-RU"/>
              <a:t>ом единым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32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Pix2pix: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66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866956" y="5856513"/>
            <a:ext cx="3062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https://affinelayer.com/pixsrv/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10" y="3490143"/>
            <a:ext cx="6497559" cy="247259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89" y="1510348"/>
            <a:ext cx="5869087" cy="21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26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 </a:t>
            </a:r>
            <a:r>
              <a:rPr lang="en-US"/>
              <a:t>GAN’</a:t>
            </a:r>
            <a:r>
              <a:rPr lang="ru-RU"/>
              <a:t>ом единым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32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Sketch-RNN: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67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739545" y="5829259"/>
            <a:ext cx="5314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https://experiments.withgoogle.com/sketch-rnn-demo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2060181"/>
            <a:ext cx="5419725" cy="28194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694" y="2443583"/>
            <a:ext cx="2480311" cy="23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72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 </a:t>
            </a:r>
            <a:r>
              <a:rPr lang="en-US"/>
              <a:t>GAN’</a:t>
            </a:r>
            <a:r>
              <a:rPr lang="ru-RU"/>
              <a:t>ом единым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32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Handwriting with a Neural Net: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68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937507" y="5842142"/>
            <a:ext cx="3708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https://distill.pub/2016/handwriting/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20888"/>
            <a:ext cx="5781816" cy="23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97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 </a:t>
            </a:r>
            <a:r>
              <a:rPr lang="en-US"/>
              <a:t>GAN’</a:t>
            </a:r>
            <a:r>
              <a:rPr lang="ru-RU"/>
              <a:t>ом единым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32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Quick, Draw!: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69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937507" y="5842142"/>
            <a:ext cx="3501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https://quickdraw.withgoogle.com/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55" y="2043152"/>
            <a:ext cx="78390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9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Погенерируем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Задача: по известному </a:t>
            </a:r>
            <a:r>
              <a:rPr lang="en-US" dirty="0"/>
              <a:t>Y </a:t>
            </a:r>
            <a:r>
              <a:rPr lang="ru-RU" dirty="0"/>
              <a:t>сгенерировать изображение этой цифры: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4400" dirty="0"/>
              <a:t>              </a:t>
            </a:r>
          </a:p>
          <a:p>
            <a:pPr marL="0" indent="0">
              <a:buNone/>
            </a:pPr>
            <a:r>
              <a:rPr lang="en-US" sz="4400" dirty="0"/>
              <a:t>            </a:t>
            </a:r>
            <a:r>
              <a:rPr lang="ru-RU" sz="4400" dirty="0"/>
              <a:t>  </a:t>
            </a:r>
            <a:r>
              <a:rPr lang="en-US" sz="4400" dirty="0"/>
              <a:t>  </a:t>
            </a:r>
            <a:r>
              <a:rPr lang="ru-RU" sz="6000" dirty="0"/>
              <a:t>9</a:t>
            </a:r>
            <a:r>
              <a:rPr lang="en-US" sz="6000" dirty="0"/>
              <a:t> </a:t>
            </a:r>
            <a:r>
              <a:rPr lang="ru-RU" sz="6000" dirty="0"/>
              <a:t> </a:t>
            </a:r>
            <a:r>
              <a:rPr lang="en-US" sz="6000" dirty="0"/>
              <a:t>=&gt;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4B1220-C66A-43A8-9E49-412B1608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353675"/>
            <a:ext cx="29241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46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305316"/>
            <a:ext cx="8709952" cy="432913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https://www.udemy.com/deep-learning-gans-and-variational-autoencoders</a:t>
            </a:r>
            <a:r>
              <a:rPr lang="ru-RU" sz="2400" dirty="0"/>
              <a:t> - курс на </a:t>
            </a:r>
            <a:r>
              <a:rPr lang="en-US" sz="2400" dirty="0" err="1"/>
              <a:t>Udemy</a:t>
            </a:r>
            <a:r>
              <a:rPr lang="en-US" sz="2400" dirty="0"/>
              <a:t> </a:t>
            </a:r>
            <a:r>
              <a:rPr lang="ru-RU" sz="2400" dirty="0"/>
              <a:t>по </a:t>
            </a:r>
            <a:r>
              <a:rPr lang="en-US" sz="2400" dirty="0"/>
              <a:t>VAE </a:t>
            </a:r>
            <a:r>
              <a:rPr lang="ru-RU" sz="2400" dirty="0"/>
              <a:t>и </a:t>
            </a:r>
            <a:r>
              <a:rPr lang="en-US" sz="2400" dirty="0"/>
              <a:t>GAN</a:t>
            </a:r>
          </a:p>
          <a:p>
            <a:r>
              <a:rPr lang="en-US" sz="2400" dirty="0">
                <a:hlinkClick r:id="rId3"/>
              </a:rPr>
              <a:t>https://habr.com/post/331382/</a:t>
            </a:r>
            <a:r>
              <a:rPr lang="en-US" sz="2400" dirty="0"/>
              <a:t> - </a:t>
            </a:r>
            <a:r>
              <a:rPr lang="ru-RU" sz="2400" dirty="0"/>
              <a:t>цикл статей на </a:t>
            </a:r>
            <a:r>
              <a:rPr lang="ru-RU" sz="2400" dirty="0" err="1"/>
              <a:t>хабре</a:t>
            </a:r>
            <a:endParaRPr lang="ru-RU" sz="2400" dirty="0"/>
          </a:p>
          <a:p>
            <a:r>
              <a:rPr lang="en-US" sz="2400" dirty="0">
                <a:hlinkClick r:id="rId4"/>
              </a:rPr>
              <a:t>https://blog.keras.io/building-autoencoders-in-keras.html</a:t>
            </a:r>
            <a:r>
              <a:rPr lang="ru-RU" sz="2400" dirty="0"/>
              <a:t> реализация </a:t>
            </a:r>
            <a:r>
              <a:rPr lang="en-US" sz="2400" dirty="0"/>
              <a:t>AE </a:t>
            </a:r>
            <a:r>
              <a:rPr lang="ru-RU" sz="2400" dirty="0"/>
              <a:t>и </a:t>
            </a:r>
            <a:r>
              <a:rPr lang="en-US" sz="2400" dirty="0"/>
              <a:t>VAE </a:t>
            </a:r>
            <a:r>
              <a:rPr lang="ru-RU" sz="2400" dirty="0"/>
              <a:t>в </a:t>
            </a:r>
            <a:r>
              <a:rPr lang="en-US" sz="2400" dirty="0" err="1"/>
              <a:t>keras</a:t>
            </a:r>
            <a:endParaRPr lang="ru-RU" sz="2400" dirty="0"/>
          </a:p>
          <a:p>
            <a:r>
              <a:rPr lang="en-US" sz="2400" dirty="0">
                <a:hlinkClick r:id="rId5"/>
              </a:rPr>
              <a:t>https://experiments.withgoogle.com/collection/ai</a:t>
            </a:r>
            <a:r>
              <a:rPr lang="ru-RU" sz="2400" dirty="0"/>
              <a:t> - коллекция разных вариантов применения </a:t>
            </a:r>
            <a:r>
              <a:rPr lang="ru-RU" sz="2400" dirty="0" err="1"/>
              <a:t>нейросетей</a:t>
            </a:r>
            <a:r>
              <a:rPr lang="ru-RU" sz="2400" dirty="0"/>
              <a:t> (в том числе и для генерации)</a:t>
            </a:r>
          </a:p>
          <a:p>
            <a:r>
              <a:rPr lang="en-US" sz="2400" dirty="0">
                <a:hlinkClick r:id="rId6"/>
              </a:rPr>
              <a:t>https://github.com/hindupuravinash/the-gan-zoo</a:t>
            </a:r>
            <a:r>
              <a:rPr lang="ru-RU" sz="2400" dirty="0"/>
              <a:t> - много-много применений </a:t>
            </a:r>
            <a:r>
              <a:rPr lang="en-US" sz="2400" dirty="0"/>
              <a:t>GAN</a:t>
            </a:r>
            <a:endParaRPr lang="ru-RU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716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71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57174" y="4005064"/>
            <a:ext cx="601616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800" dirty="0"/>
              <a:t>Александр Катаев</a:t>
            </a:r>
          </a:p>
          <a:p>
            <a:pPr algn="r"/>
            <a:r>
              <a:rPr lang="en-US" sz="2800" dirty="0">
                <a:hlinkClick r:id="rId3"/>
              </a:rPr>
              <a:t>alexander.kataev@singularis-lab.com</a:t>
            </a:r>
            <a:endParaRPr lang="ru-RU" sz="2800" dirty="0"/>
          </a:p>
          <a:p>
            <a:pPr algn="r"/>
            <a:r>
              <a:rPr lang="ru-RU" sz="2800" dirty="0"/>
              <a:t>Алексей Алексеев</a:t>
            </a:r>
            <a:r>
              <a:rPr lang="en-US" sz="2800" dirty="0"/>
              <a:t> </a:t>
            </a:r>
          </a:p>
          <a:p>
            <a:pPr algn="r"/>
            <a:r>
              <a:rPr lang="en-US" sz="2800" dirty="0">
                <a:hlinkClick r:id="rId4"/>
              </a:rPr>
              <a:t>aleksey.alekseev@singularis-lab.com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561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Возьмем </a:t>
            </a:r>
            <a:r>
              <a:rPr lang="en-US" dirty="0"/>
              <a:t>MNIST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600201"/>
            <a:ext cx="8715436" cy="432913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numpy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np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matplotlib.pyplot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plt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keras.datasets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mnist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x_train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y_train</a:t>
            </a:r>
            <a:r>
              <a:rPr lang="en-US" dirty="0">
                <a:latin typeface="Consolas" panose="020B0609020204030204" pitchFamily="49" charset="0"/>
              </a:rPr>
              <a:t>), (</a:t>
            </a:r>
            <a:r>
              <a:rPr lang="en-US" dirty="0" err="1">
                <a:latin typeface="Consolas" panose="020B0609020204030204" pitchFamily="49" charset="0"/>
              </a:rPr>
              <a:t>x_test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y_test</a:t>
            </a:r>
            <a:r>
              <a:rPr lang="en-US" dirty="0">
                <a:latin typeface="Consolas" panose="020B0609020204030204" pitchFamily="49" charset="0"/>
              </a:rPr>
              <a:t>) = </a:t>
            </a:r>
            <a:r>
              <a:rPr lang="en-US" dirty="0" err="1">
                <a:latin typeface="Consolas" panose="020B0609020204030204" pitchFamily="49" charset="0"/>
              </a:rPr>
              <a:t>mnist.load_data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362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Мат. ожидание и ср. кв. отклонение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BayesClassifier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fit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dirty="0">
                <a:latin typeface="Consolas" panose="020B0609020204030204" pitchFamily="49" charset="0"/>
              </a:rPr>
              <a:t>, X, Y):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.K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latin typeface="Consolas" panose="020B0609020204030204" pitchFamily="49" charset="0"/>
              </a:rPr>
              <a:t>(Y))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.gaussians</a:t>
            </a:r>
            <a:r>
              <a:rPr lang="en-US" dirty="0">
                <a:latin typeface="Consolas" panose="020B0609020204030204" pitchFamily="49" charset="0"/>
              </a:rPr>
              <a:t> = []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k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range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.K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</a:rPr>
              <a:t>Xk</a:t>
            </a:r>
            <a:r>
              <a:rPr lang="en-US" dirty="0">
                <a:latin typeface="Consolas" panose="020B0609020204030204" pitchFamily="49" charset="0"/>
              </a:rPr>
              <a:t> = X[Y == k]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</a:rPr>
              <a:t>mean = </a:t>
            </a:r>
            <a:r>
              <a:rPr lang="en-US" b="1" dirty="0" err="1">
                <a:latin typeface="Consolas" panose="020B0609020204030204" pitchFamily="49" charset="0"/>
              </a:rPr>
              <a:t>Xk.mean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axis</a:t>
            </a:r>
            <a:r>
              <a:rPr lang="en-US" b="1" dirty="0">
                <a:latin typeface="Consolas" panose="020B0609020204030204" pitchFamily="49" charset="0"/>
              </a:rPr>
              <a:t>=0)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        </a:t>
            </a:r>
            <a:r>
              <a:rPr lang="en-US" b="1" dirty="0" err="1">
                <a:latin typeface="Consolas" panose="020B0609020204030204" pitchFamily="49" charset="0"/>
              </a:rPr>
              <a:t>cov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np.cov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Xk.T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g = {</a:t>
            </a:r>
            <a:r>
              <a:rPr lang="en-US" dirty="0">
                <a:solidFill>
                  <a:srgbClr val="007E39"/>
                </a:solidFill>
                <a:latin typeface="Consolas" panose="020B0609020204030204" pitchFamily="49" charset="0"/>
              </a:rPr>
              <a:t>'m'</a:t>
            </a:r>
            <a:r>
              <a:rPr lang="en-US" dirty="0">
                <a:latin typeface="Consolas" panose="020B0609020204030204" pitchFamily="49" charset="0"/>
              </a:rPr>
              <a:t>: mean, </a:t>
            </a:r>
            <a:r>
              <a:rPr lang="en-US" dirty="0">
                <a:solidFill>
                  <a:srgbClr val="007E39"/>
                </a:solidFill>
                <a:latin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cov</a:t>
            </a: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.gaussians.append</a:t>
            </a:r>
            <a:r>
              <a:rPr lang="en-US" dirty="0">
                <a:latin typeface="Consolas" panose="020B0609020204030204" pitchFamily="49" charset="0"/>
              </a:rPr>
              <a:t>(g)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6456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- Singularis Lab 4.3 .potx" id="{B46AF7C4-1188-4A8F-8374-CE000DA44320}" vid="{D1EA0039-DB49-4546-BC1D-B346FEDD303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17878</TotalTime>
  <Words>3749</Words>
  <Application>Microsoft Office PowerPoint</Application>
  <PresentationFormat>Экран (4:3)</PresentationFormat>
  <Paragraphs>575</Paragraphs>
  <Slides>71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78" baseType="lpstr">
      <vt:lpstr>Arial</vt:lpstr>
      <vt:lpstr>Arial Unicode MS</vt:lpstr>
      <vt:lpstr>Calibri</vt:lpstr>
      <vt:lpstr>Cambria Math</vt:lpstr>
      <vt:lpstr>Consolas</vt:lpstr>
      <vt:lpstr>Wingdings</vt:lpstr>
      <vt:lpstr>Template SL</vt:lpstr>
      <vt:lpstr>Deep Learning для генерации изображений</vt:lpstr>
      <vt:lpstr>Разминка</vt:lpstr>
      <vt:lpstr>Разминка, решение</vt:lpstr>
      <vt:lpstr>MNIST</vt:lpstr>
      <vt:lpstr>Формула Байеса для ML</vt:lpstr>
      <vt:lpstr>Формула Байеса для ML</vt:lpstr>
      <vt:lpstr>Погенерируем?</vt:lpstr>
      <vt:lpstr>Возьмем MNIST</vt:lpstr>
      <vt:lpstr>Мат. ожидание и ср. кв. отклонение</vt:lpstr>
      <vt:lpstr>Mean и cov</vt:lpstr>
      <vt:lpstr>Генерируем!</vt:lpstr>
      <vt:lpstr>Генерируем!</vt:lpstr>
      <vt:lpstr>Пример сгенерированных чисел</vt:lpstr>
      <vt:lpstr>А что если…</vt:lpstr>
      <vt:lpstr>Мультимодальное распределение</vt:lpstr>
      <vt:lpstr>Мультимодальное распределение</vt:lpstr>
      <vt:lpstr>Скрытые переменные</vt:lpstr>
      <vt:lpstr>Мультимодальное распределение</vt:lpstr>
      <vt:lpstr>Что дальше?</vt:lpstr>
      <vt:lpstr>Автоэнкодеры, архитектура</vt:lpstr>
      <vt:lpstr>Автоэнкодеры, пример модели</vt:lpstr>
      <vt:lpstr>Автоэнкодеры</vt:lpstr>
      <vt:lpstr>Автоэнкодеры, проблемы</vt:lpstr>
      <vt:lpstr>VAE – Variational Autoencoders</vt:lpstr>
      <vt:lpstr>VAE, Latent space</vt:lpstr>
      <vt:lpstr>VAE – Variational Autoencoders</vt:lpstr>
      <vt:lpstr>VAE – Variational Autoencoders</vt:lpstr>
      <vt:lpstr>VAE, encoder</vt:lpstr>
      <vt:lpstr>VAE, decoder</vt:lpstr>
      <vt:lpstr>AE vs VAE</vt:lpstr>
      <vt:lpstr>AE vs VAE</vt:lpstr>
      <vt:lpstr>AE vs VAE</vt:lpstr>
      <vt:lpstr>AE vs VAE</vt:lpstr>
      <vt:lpstr>VAE, визуализация</vt:lpstr>
      <vt:lpstr>VAE, визуализация</vt:lpstr>
      <vt:lpstr>VAE, визуализация</vt:lpstr>
      <vt:lpstr>VAE, визуализация</vt:lpstr>
      <vt:lpstr>GAN (Generative Adversarial Networks )</vt:lpstr>
      <vt:lpstr>GAN</vt:lpstr>
      <vt:lpstr>GAN</vt:lpstr>
      <vt:lpstr>Как работает GAN?</vt:lpstr>
      <vt:lpstr>Дискриминатор</vt:lpstr>
      <vt:lpstr>Дискриминатор</vt:lpstr>
      <vt:lpstr>Дискриминатор</vt:lpstr>
      <vt:lpstr>Дискриминатор</vt:lpstr>
      <vt:lpstr>Дискриминатор</vt:lpstr>
      <vt:lpstr>Генератор</vt:lpstr>
      <vt:lpstr>Генератор</vt:lpstr>
      <vt:lpstr>Оптимизация</vt:lpstr>
      <vt:lpstr>Поговорим о коде</vt:lpstr>
      <vt:lpstr>Поговорим о коде</vt:lpstr>
      <vt:lpstr>Поговорим о коде</vt:lpstr>
      <vt:lpstr>Поговорим о коде</vt:lpstr>
      <vt:lpstr>Результат генерации</vt:lpstr>
      <vt:lpstr>DCGAN</vt:lpstr>
      <vt:lpstr>DCGAN, особенности, Batch Normalization</vt:lpstr>
      <vt:lpstr>DCGAN, особенности</vt:lpstr>
      <vt:lpstr>DCGAN, Архитектура</vt:lpstr>
      <vt:lpstr>DCGAN, Особенность дискриминатора</vt:lpstr>
      <vt:lpstr>DCGAN, Генерация цифр</vt:lpstr>
      <vt:lpstr>Проблемы GAN</vt:lpstr>
      <vt:lpstr>Применение GAN</vt:lpstr>
      <vt:lpstr>Применение GAN</vt:lpstr>
      <vt:lpstr>Применение GAN, «математика» лиц</vt:lpstr>
      <vt:lpstr>Применение GAN, генерация Anime лиц</vt:lpstr>
      <vt:lpstr>Не GAN’ом единым</vt:lpstr>
      <vt:lpstr>Не GAN’ом единым</vt:lpstr>
      <vt:lpstr>Не GAN’ом единым</vt:lpstr>
      <vt:lpstr>Не GAN’ом единым</vt:lpstr>
      <vt:lpstr>Источники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Алексей Алексеев</cp:lastModifiedBy>
  <cp:revision>491</cp:revision>
  <dcterms:created xsi:type="dcterms:W3CDTF">2015-09-12T11:25:34Z</dcterms:created>
  <dcterms:modified xsi:type="dcterms:W3CDTF">2018-07-25T22:05:22Z</dcterms:modified>
</cp:coreProperties>
</file>